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AB90F5-6858-46B3-B574-BA49773AF6EE}">
  <a:tblStyle styleId="{35AB90F5-6858-46B3-B574-BA49773AF6E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9D91498-B311-4511-AD62-2EE7C2F8B24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2bf644983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2bf644983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ga2bf644983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9af027f35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9af027f35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gb9af027f35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99069214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99069214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 name="Google Shape;269;g799069214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2bf644983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2bf644983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a2bf644983_0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58d2ef877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58d2ef877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gb58d2ef877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 name="Google Shape;28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2bf644983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2bf644983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a2bf644983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2bf644983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2bf644983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 name="Google Shape;303;ga2bf644983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cce8ce711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cce8ce711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2" name="Google Shape;312;gacce8ce711_0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d6b24bd9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d6b24bd9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ad6b24bd98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cce8ce711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cce8ce711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gacce8ce711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cce8ce711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cce8ce711_0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gacce8ce711_0_1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cce8ce711_0_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cce8ce711_0_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0" name="Google Shape;350;gacce8ce711_0_1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2bf644983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2bf644983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1" name="Google Shape;361;ga2bf644983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cce8ce71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cce8ce71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7" name="Google Shape;367;gacce8ce71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cce8ce711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cce8ce711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5" name="Google Shape;375;gacce8ce711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cce8ce711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cce8ce711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6" name="Google Shape;386;gacce8ce711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7990692141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990692141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g7990692141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7990692141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990692141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5" name="Google Shape;405;g7990692141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9af027f35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b9af027f35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3" name="Google Shape;413;gb9af027f35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58d2ef877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58d2ef877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1" name="Google Shape;421;gb58d2ef877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58d2ef87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b58d2ef87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d6b24bd98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d6b24bd98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 name="Google Shape;218;gad6b24bd98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5" name="Shape 15"/>
        <p:cNvGrpSpPr/>
        <p:nvPr/>
      </p:nvGrpSpPr>
      <p:grpSpPr>
        <a:xfrm>
          <a:off x="0" y="0"/>
          <a:ext cx="0" cy="0"/>
          <a:chOff x="0" y="0"/>
          <a:chExt cx="0" cy="0"/>
        </a:xfrm>
      </p:grpSpPr>
      <p:cxnSp>
        <p:nvCxnSpPr>
          <p:cNvPr id="16" name="Google Shape;16;p2"/>
          <p:cNvCxnSpPr/>
          <p:nvPr/>
        </p:nvCxnSpPr>
        <p:spPr>
          <a:xfrm flipH="1" rot="10800000">
            <a:off x="665163" y="1497013"/>
            <a:ext cx="7781925" cy="1587"/>
          </a:xfrm>
          <a:prstGeom prst="straightConnector1">
            <a:avLst/>
          </a:prstGeom>
          <a:noFill/>
          <a:ln cap="flat" cmpd="sng" w="9525">
            <a:solidFill>
              <a:schemeClr val="dk1"/>
            </a:solidFill>
            <a:prstDash val="solid"/>
            <a:round/>
            <a:headEnd len="sm" w="sm" type="none"/>
            <a:tailEnd len="sm" w="sm" type="none"/>
          </a:ln>
        </p:spPr>
      </p:cxnSp>
      <p:pic>
        <p:nvPicPr>
          <p:cNvPr descr="logo.png" id="17" name="Google Shape;17;p2"/>
          <p:cNvPicPr preferRelativeResize="0"/>
          <p:nvPr/>
        </p:nvPicPr>
        <p:blipFill rotWithShape="1">
          <a:blip r:embed="rId2">
            <a:alphaModFix/>
          </a:blip>
          <a:srcRect b="0" l="0" r="72476" t="0"/>
          <a:stretch/>
        </p:blipFill>
        <p:spPr>
          <a:xfrm>
            <a:off x="8142288" y="461963"/>
            <a:ext cx="344487" cy="404812"/>
          </a:xfrm>
          <a:prstGeom prst="rect">
            <a:avLst/>
          </a:prstGeom>
          <a:noFill/>
          <a:ln>
            <a:noFill/>
          </a:ln>
        </p:spPr>
      </p:pic>
      <p:sp>
        <p:nvSpPr>
          <p:cNvPr id="18" name="Google Shape;18;p2"/>
          <p:cNvSpPr txBox="1"/>
          <p:nvPr>
            <p:ph type="title"/>
          </p:nvPr>
        </p:nvSpPr>
        <p:spPr>
          <a:xfrm>
            <a:off x="665610" y="893356"/>
            <a:ext cx="7781518" cy="60459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3200">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 name="Google Shape;19;p2"/>
          <p:cNvSpPr txBox="1"/>
          <p:nvPr>
            <p:ph idx="1" type="body"/>
          </p:nvPr>
        </p:nvSpPr>
        <p:spPr>
          <a:xfrm>
            <a:off x="665165" y="1651000"/>
            <a:ext cx="7477125" cy="37592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Font typeface="Arial"/>
              <a:buChar char="•"/>
              <a:defRPr sz="2000"/>
            </a:lvl2pPr>
            <a:lvl3pPr indent="-355600" lvl="2" marL="1371600" algn="l">
              <a:spcBef>
                <a:spcPts val="400"/>
              </a:spcBef>
              <a:spcAft>
                <a:spcPts val="0"/>
              </a:spcAft>
              <a:buClr>
                <a:schemeClr val="dk1"/>
              </a:buClr>
              <a:buSzPts val="2000"/>
              <a:buChar char="•"/>
              <a:defRPr sz="20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2"/>
          <p:cNvSpPr txBox="1"/>
          <p:nvPr>
            <p:ph idx="11" type="ftr"/>
          </p:nvPr>
        </p:nvSpPr>
        <p:spPr>
          <a:xfrm>
            <a:off x="2884488" y="6246813"/>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6313488" y="6246813"/>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6" name="Google Shape;76;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 name="Google Shape;81;p1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 name="Google Shape;87;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97" name="Shape 97"/>
        <p:cNvGrpSpPr/>
        <p:nvPr/>
      </p:nvGrpSpPr>
      <p:grpSpPr>
        <a:xfrm>
          <a:off x="0" y="0"/>
          <a:ext cx="0" cy="0"/>
          <a:chOff x="0" y="0"/>
          <a:chExt cx="0" cy="0"/>
        </a:xfrm>
      </p:grpSpPr>
      <p:cxnSp>
        <p:nvCxnSpPr>
          <p:cNvPr id="98" name="Google Shape;98;p15"/>
          <p:cNvCxnSpPr/>
          <p:nvPr/>
        </p:nvCxnSpPr>
        <p:spPr>
          <a:xfrm flipH="1" rot="10800000">
            <a:off x="665163" y="1497013"/>
            <a:ext cx="7781925" cy="1587"/>
          </a:xfrm>
          <a:prstGeom prst="straightConnector1">
            <a:avLst/>
          </a:prstGeom>
          <a:noFill/>
          <a:ln cap="flat" cmpd="sng" w="9525">
            <a:solidFill>
              <a:schemeClr val="dk1"/>
            </a:solidFill>
            <a:prstDash val="solid"/>
            <a:round/>
            <a:headEnd len="sm" w="sm" type="none"/>
            <a:tailEnd len="sm" w="sm" type="none"/>
          </a:ln>
        </p:spPr>
      </p:cxnSp>
      <p:pic>
        <p:nvPicPr>
          <p:cNvPr descr="logo.png" id="99" name="Google Shape;99;p15"/>
          <p:cNvPicPr preferRelativeResize="0"/>
          <p:nvPr/>
        </p:nvPicPr>
        <p:blipFill rotWithShape="1">
          <a:blip r:embed="rId2">
            <a:alphaModFix/>
          </a:blip>
          <a:srcRect b="0" l="0" r="72476" t="0"/>
          <a:stretch/>
        </p:blipFill>
        <p:spPr>
          <a:xfrm>
            <a:off x="8142288" y="461963"/>
            <a:ext cx="344487" cy="404812"/>
          </a:xfrm>
          <a:prstGeom prst="rect">
            <a:avLst/>
          </a:prstGeom>
          <a:noFill/>
          <a:ln>
            <a:noFill/>
          </a:ln>
        </p:spPr>
      </p:pic>
      <p:sp>
        <p:nvSpPr>
          <p:cNvPr id="100" name="Google Shape;100;p15"/>
          <p:cNvSpPr txBox="1"/>
          <p:nvPr>
            <p:ph type="title"/>
          </p:nvPr>
        </p:nvSpPr>
        <p:spPr>
          <a:xfrm>
            <a:off x="665610" y="893356"/>
            <a:ext cx="7781518" cy="60459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3200">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1" name="Google Shape;101;p15"/>
          <p:cNvSpPr txBox="1"/>
          <p:nvPr>
            <p:ph idx="1" type="body"/>
          </p:nvPr>
        </p:nvSpPr>
        <p:spPr>
          <a:xfrm>
            <a:off x="665165" y="1651000"/>
            <a:ext cx="7781923" cy="45212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Font typeface="Arial"/>
              <a:buChar char="•"/>
              <a:defRPr sz="2000"/>
            </a:lvl2pPr>
            <a:lvl3pPr indent="-355600" lvl="2" marL="1371600" algn="l">
              <a:spcBef>
                <a:spcPts val="400"/>
              </a:spcBef>
              <a:spcAft>
                <a:spcPts val="0"/>
              </a:spcAft>
              <a:buClr>
                <a:schemeClr val="dk1"/>
              </a:buClr>
              <a:buSzPts val="2000"/>
              <a:buChar char="•"/>
              <a:defRPr sz="20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 name="Google Shape;102;p15"/>
          <p:cNvSpPr txBox="1"/>
          <p:nvPr>
            <p:ph idx="11" type="ftr"/>
          </p:nvPr>
        </p:nvSpPr>
        <p:spPr>
          <a:xfrm>
            <a:off x="2884488" y="6246813"/>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5"/>
          <p:cNvSpPr txBox="1"/>
          <p:nvPr>
            <p:ph idx="12" type="sldNum"/>
          </p:nvPr>
        </p:nvSpPr>
        <p:spPr>
          <a:xfrm>
            <a:off x="6313488" y="6246813"/>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16"/>
          <p:cNvSpPr txBox="1"/>
          <p:nvPr>
            <p:ph type="ctrTitle"/>
          </p:nvPr>
        </p:nvSpPr>
        <p:spPr>
          <a:xfrm>
            <a:off x="685800" y="2130426"/>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 name="Google Shape;106;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07" name="Google Shape;10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0" name="Shape 110"/>
        <p:cNvGrpSpPr/>
        <p:nvPr/>
      </p:nvGrpSpPr>
      <p:grpSpPr>
        <a:xfrm>
          <a:off x="0" y="0"/>
          <a:ext cx="0" cy="0"/>
          <a:chOff x="0" y="0"/>
          <a:chExt cx="0" cy="0"/>
        </a:xfrm>
      </p:grpSpPr>
      <p:sp>
        <p:nvSpPr>
          <p:cNvPr id="111" name="Google Shape;11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3" name="Google Shape;113;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 name="Shape 116"/>
        <p:cNvGrpSpPr/>
        <p:nvPr/>
      </p:nvGrpSpPr>
      <p:grpSpPr>
        <a:xfrm>
          <a:off x="0" y="0"/>
          <a:ext cx="0" cy="0"/>
          <a:chOff x="0" y="0"/>
          <a:chExt cx="0" cy="0"/>
        </a:xfrm>
      </p:grpSpPr>
      <p:sp>
        <p:nvSpPr>
          <p:cNvPr id="117" name="Google Shape;117;p18"/>
          <p:cNvSpPr txBox="1"/>
          <p:nvPr>
            <p:ph type="title"/>
          </p:nvPr>
        </p:nvSpPr>
        <p:spPr>
          <a:xfrm>
            <a:off x="722313" y="4406901"/>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19" name="Google Shape;119;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2" name="Shape 122"/>
        <p:cNvGrpSpPr/>
        <p:nvPr/>
      </p:nvGrpSpPr>
      <p:grpSpPr>
        <a:xfrm>
          <a:off x="0" y="0"/>
          <a:ext cx="0" cy="0"/>
          <a:chOff x="0" y="0"/>
          <a:chExt cx="0" cy="0"/>
        </a:xfrm>
      </p:grpSpPr>
      <p:sp>
        <p:nvSpPr>
          <p:cNvPr id="123" name="Google Shape;123;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 name="Google Shape;124;p19"/>
          <p:cNvSpPr txBox="1"/>
          <p:nvPr>
            <p:ph idx="1" type="body"/>
          </p:nvPr>
        </p:nvSpPr>
        <p:spPr>
          <a:xfrm>
            <a:off x="457200" y="1600201"/>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25" name="Google Shape;125;p19"/>
          <p:cNvSpPr txBox="1"/>
          <p:nvPr>
            <p:ph idx="2" type="body"/>
          </p:nvPr>
        </p:nvSpPr>
        <p:spPr>
          <a:xfrm>
            <a:off x="4648200" y="1600201"/>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26" name="Google Shape;12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9" name="Shape 129"/>
        <p:cNvGrpSpPr/>
        <p:nvPr/>
      </p:nvGrpSpPr>
      <p:grpSpPr>
        <a:xfrm>
          <a:off x="0" y="0"/>
          <a:ext cx="0" cy="0"/>
          <a:chOff x="0" y="0"/>
          <a:chExt cx="0" cy="0"/>
        </a:xfrm>
      </p:grpSpPr>
      <p:sp>
        <p:nvSpPr>
          <p:cNvPr id="130" name="Google Shape;13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1" name="Google Shape;131;p20"/>
          <p:cNvSpPr txBox="1"/>
          <p:nvPr>
            <p:ph idx="1" type="body"/>
          </p:nvPr>
        </p:nvSpPr>
        <p:spPr>
          <a:xfrm>
            <a:off x="457200" y="1535113"/>
            <a:ext cx="4040188" cy="639763"/>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32" name="Google Shape;132;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33" name="Google Shape;133;p20"/>
          <p:cNvSpPr txBox="1"/>
          <p:nvPr>
            <p:ph idx="3" type="body"/>
          </p:nvPr>
        </p:nvSpPr>
        <p:spPr>
          <a:xfrm>
            <a:off x="4645027" y="1535113"/>
            <a:ext cx="4041775" cy="639763"/>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34" name="Google Shape;134;p20"/>
          <p:cNvSpPr txBox="1"/>
          <p:nvPr>
            <p:ph idx="4" type="body"/>
          </p:nvPr>
        </p:nvSpPr>
        <p:spPr>
          <a:xfrm>
            <a:off x="4645027"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35" name="Google Shape;13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0" name="Google Shape;140;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 name="Google Shape;24;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7" name="Shape 147"/>
        <p:cNvGrpSpPr/>
        <p:nvPr/>
      </p:nvGrpSpPr>
      <p:grpSpPr>
        <a:xfrm>
          <a:off x="0" y="0"/>
          <a:ext cx="0" cy="0"/>
          <a:chOff x="0" y="0"/>
          <a:chExt cx="0" cy="0"/>
        </a:xfrm>
      </p:grpSpPr>
      <p:sp>
        <p:nvSpPr>
          <p:cNvPr id="148" name="Google Shape;148;p23"/>
          <p:cNvSpPr txBox="1"/>
          <p:nvPr>
            <p:ph type="title"/>
          </p:nvPr>
        </p:nvSpPr>
        <p:spPr>
          <a:xfrm>
            <a:off x="457202" y="273049"/>
            <a:ext cx="3008313" cy="116205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 name="Google Shape;149;p23"/>
          <p:cNvSpPr txBox="1"/>
          <p:nvPr>
            <p:ph idx="1" type="body"/>
          </p:nvPr>
        </p:nvSpPr>
        <p:spPr>
          <a:xfrm>
            <a:off x="3575050" y="273052"/>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50" name="Google Shape;150;p23"/>
          <p:cNvSpPr txBox="1"/>
          <p:nvPr>
            <p:ph idx="2" type="body"/>
          </p:nvPr>
        </p:nvSpPr>
        <p:spPr>
          <a:xfrm>
            <a:off x="457202" y="1435102"/>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1" name="Google Shape;1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4" name="Shape 154"/>
        <p:cNvGrpSpPr/>
        <p:nvPr/>
      </p:nvGrpSpPr>
      <p:grpSpPr>
        <a:xfrm>
          <a:off x="0" y="0"/>
          <a:ext cx="0" cy="0"/>
          <a:chOff x="0" y="0"/>
          <a:chExt cx="0" cy="0"/>
        </a:xfrm>
      </p:grpSpPr>
      <p:sp>
        <p:nvSpPr>
          <p:cNvPr id="155" name="Google Shape;155;p24"/>
          <p:cNvSpPr txBox="1"/>
          <p:nvPr>
            <p:ph type="title"/>
          </p:nvPr>
        </p:nvSpPr>
        <p:spPr>
          <a:xfrm>
            <a:off x="1792288" y="4800600"/>
            <a:ext cx="5486400" cy="566739"/>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6" name="Google Shape;156;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7" name="Google Shape;157;p24"/>
          <p:cNvSpPr txBox="1"/>
          <p:nvPr>
            <p:ph idx="1" type="body"/>
          </p:nvPr>
        </p:nvSpPr>
        <p:spPr>
          <a:xfrm>
            <a:off x="1792288" y="5367338"/>
            <a:ext cx="5486400" cy="8048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8" name="Google Shape;1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 name="Shape 161"/>
        <p:cNvGrpSpPr/>
        <p:nvPr/>
      </p:nvGrpSpPr>
      <p:grpSpPr>
        <a:xfrm>
          <a:off x="0" y="0"/>
          <a:ext cx="0" cy="0"/>
          <a:chOff x="0" y="0"/>
          <a:chExt cx="0" cy="0"/>
        </a:xfrm>
      </p:grpSpPr>
      <p:sp>
        <p:nvSpPr>
          <p:cNvPr id="162" name="Google Shape;16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 name="Google Shape;163;p25"/>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4" name="Google Shape;164;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7" name="Shape 167"/>
        <p:cNvGrpSpPr/>
        <p:nvPr/>
      </p:nvGrpSpPr>
      <p:grpSpPr>
        <a:xfrm>
          <a:off x="0" y="0"/>
          <a:ext cx="0" cy="0"/>
          <a:chOff x="0" y="0"/>
          <a:chExt cx="0" cy="0"/>
        </a:xfrm>
      </p:grpSpPr>
      <p:sp>
        <p:nvSpPr>
          <p:cNvPr id="168" name="Google Shape;168;p26"/>
          <p:cNvSpPr txBox="1"/>
          <p:nvPr>
            <p:ph type="title"/>
          </p:nvPr>
        </p:nvSpPr>
        <p:spPr>
          <a:xfrm rot="5400000">
            <a:off x="4732337"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9" name="Google Shape;169;p26"/>
          <p:cNvSpPr txBox="1"/>
          <p:nvPr>
            <p:ph idx="1" type="body"/>
          </p:nvPr>
        </p:nvSpPr>
        <p:spPr>
          <a:xfrm rot="5400000">
            <a:off x="541338" y="190502"/>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0" name="Google Shape;170;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173" name="Shape 173"/>
        <p:cNvGrpSpPr/>
        <p:nvPr/>
      </p:nvGrpSpPr>
      <p:grpSpPr>
        <a:xfrm>
          <a:off x="0" y="0"/>
          <a:ext cx="0" cy="0"/>
          <a:chOff x="0" y="0"/>
          <a:chExt cx="0" cy="0"/>
        </a:xfrm>
      </p:grpSpPr>
      <p:pic>
        <p:nvPicPr>
          <p:cNvPr descr="Untitled-1-01.png" id="174" name="Google Shape;174;p27"/>
          <p:cNvPicPr preferRelativeResize="0"/>
          <p:nvPr/>
        </p:nvPicPr>
        <p:blipFill rotWithShape="1">
          <a:blip r:embed="rId2">
            <a:alphaModFix/>
          </a:blip>
          <a:srcRect b="0" l="0" r="0" t="0"/>
          <a:stretch/>
        </p:blipFill>
        <p:spPr>
          <a:xfrm>
            <a:off x="6350" y="20638"/>
            <a:ext cx="9144000" cy="6856412"/>
          </a:xfrm>
          <a:prstGeom prst="rect">
            <a:avLst/>
          </a:prstGeom>
          <a:noFill/>
          <a:ln>
            <a:noFill/>
          </a:ln>
        </p:spPr>
      </p:pic>
      <p:sp>
        <p:nvSpPr>
          <p:cNvPr id="175" name="Google Shape;175;p27"/>
          <p:cNvSpPr txBox="1"/>
          <p:nvPr>
            <p:ph type="ctrTitle"/>
          </p:nvPr>
        </p:nvSpPr>
        <p:spPr>
          <a:xfrm>
            <a:off x="490415" y="2540256"/>
            <a:ext cx="5104098" cy="2018719"/>
          </a:xfrm>
          <a:prstGeom prst="rect">
            <a:avLst/>
          </a:prstGeom>
          <a:noFill/>
          <a:ln>
            <a:noFill/>
          </a:ln>
        </p:spPr>
        <p:txBody>
          <a:bodyPr anchorCtr="0" anchor="t" bIns="45700" lIns="91425" spcFirstLastPara="1" rIns="91425" wrap="square" tIns="45700">
            <a:noAutofit/>
          </a:bodyPr>
          <a:lstStyle>
            <a:lvl1pPr lvl="0" algn="l">
              <a:lnSpc>
                <a:spcPct val="97674"/>
              </a:lnSpc>
              <a:spcBef>
                <a:spcPts val="0"/>
              </a:spcBef>
              <a:spcAft>
                <a:spcPts val="0"/>
              </a:spcAft>
              <a:buSzPts val="1400"/>
              <a:buNone/>
              <a:defRPr sz="4300">
                <a:solidFill>
                  <a:srgbClr val="6DB310"/>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p:cSld name="Cover Page">
    <p:spTree>
      <p:nvGrpSpPr>
        <p:cNvPr id="176" name="Shape 176"/>
        <p:cNvGrpSpPr/>
        <p:nvPr/>
      </p:nvGrpSpPr>
      <p:grpSpPr>
        <a:xfrm>
          <a:off x="0" y="0"/>
          <a:ext cx="0" cy="0"/>
          <a:chOff x="0" y="0"/>
          <a:chExt cx="0" cy="0"/>
        </a:xfrm>
      </p:grpSpPr>
      <p:pic>
        <p:nvPicPr>
          <p:cNvPr id="177" name="Google Shape;177;p28"/>
          <p:cNvPicPr preferRelativeResize="0"/>
          <p:nvPr/>
        </p:nvPicPr>
        <p:blipFill rotWithShape="1">
          <a:blip r:embed="rId2">
            <a:alphaModFix/>
          </a:blip>
          <a:srcRect b="0" l="0" r="0" t="0"/>
          <a:stretch/>
        </p:blipFill>
        <p:spPr>
          <a:xfrm>
            <a:off x="-25400" y="12700"/>
            <a:ext cx="9169400" cy="6877050"/>
          </a:xfrm>
          <a:prstGeom prst="rect">
            <a:avLst/>
          </a:prstGeom>
          <a:noFill/>
          <a:ln>
            <a:noFill/>
          </a:ln>
        </p:spPr>
      </p:pic>
      <p:pic>
        <p:nvPicPr>
          <p:cNvPr descr="logo.png" id="178" name="Google Shape;178;p28"/>
          <p:cNvPicPr preferRelativeResize="0"/>
          <p:nvPr/>
        </p:nvPicPr>
        <p:blipFill rotWithShape="1">
          <a:blip r:embed="rId3">
            <a:alphaModFix/>
          </a:blip>
          <a:srcRect b="0" l="0" r="0" t="0"/>
          <a:stretch/>
        </p:blipFill>
        <p:spPr>
          <a:xfrm>
            <a:off x="7367588" y="461963"/>
            <a:ext cx="1249362" cy="404812"/>
          </a:xfrm>
          <a:prstGeom prst="rect">
            <a:avLst/>
          </a:prstGeom>
          <a:noFill/>
          <a:ln>
            <a:noFill/>
          </a:ln>
        </p:spPr>
      </p:pic>
      <p:pic>
        <p:nvPicPr>
          <p:cNvPr id="179" name="Google Shape;179;p28"/>
          <p:cNvPicPr preferRelativeResize="0"/>
          <p:nvPr/>
        </p:nvPicPr>
        <p:blipFill rotWithShape="1">
          <a:blip r:embed="rId4">
            <a:alphaModFix/>
          </a:blip>
          <a:srcRect b="0" l="0" r="0" t="0"/>
          <a:stretch/>
        </p:blipFill>
        <p:spPr>
          <a:xfrm>
            <a:off x="161925" y="6162675"/>
            <a:ext cx="4716463" cy="503238"/>
          </a:xfrm>
          <a:prstGeom prst="rect">
            <a:avLst/>
          </a:prstGeom>
          <a:noFill/>
          <a:ln>
            <a:noFill/>
          </a:ln>
        </p:spPr>
      </p:pic>
      <p:sp>
        <p:nvSpPr>
          <p:cNvPr id="180" name="Google Shape;180;p28"/>
          <p:cNvSpPr txBox="1"/>
          <p:nvPr>
            <p:ph type="ctrTitle"/>
          </p:nvPr>
        </p:nvSpPr>
        <p:spPr>
          <a:xfrm>
            <a:off x="1495580" y="1935043"/>
            <a:ext cx="5104098" cy="1360445"/>
          </a:xfrm>
          <a:prstGeom prst="rect">
            <a:avLst/>
          </a:prstGeom>
          <a:noFill/>
          <a:ln>
            <a:noFill/>
          </a:ln>
        </p:spPr>
        <p:txBody>
          <a:bodyPr anchorCtr="0" anchor="t" bIns="45700" lIns="91425" spcFirstLastPara="1" rIns="91425" wrap="square" tIns="45700">
            <a:noAutofit/>
          </a:bodyPr>
          <a:lstStyle>
            <a:lvl1pPr lvl="0" algn="l">
              <a:lnSpc>
                <a:spcPct val="90909"/>
              </a:lnSpc>
              <a:spcBef>
                <a:spcPts val="0"/>
              </a:spcBef>
              <a:spcAft>
                <a:spcPts val="0"/>
              </a:spcAft>
              <a:buSzPts val="1400"/>
              <a:buNone/>
              <a:defRPr sz="5500">
                <a:solidFill>
                  <a:srgbClr val="6DB310"/>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1" name="Google Shape;181;p28"/>
          <p:cNvSpPr txBox="1"/>
          <p:nvPr>
            <p:ph idx="1" type="body"/>
          </p:nvPr>
        </p:nvSpPr>
        <p:spPr>
          <a:xfrm>
            <a:off x="1502804" y="3295488"/>
            <a:ext cx="5104098" cy="498475"/>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Clr>
                <a:schemeClr val="dk1"/>
              </a:buClr>
              <a:buSzPts val="2000"/>
              <a:buNone/>
              <a:defRPr sz="2000"/>
            </a:lvl1pPr>
            <a:lvl2pPr indent="-228600" lvl="1" marL="914400" algn="l">
              <a:spcBef>
                <a:spcPts val="400"/>
              </a:spcBef>
              <a:spcAft>
                <a:spcPts val="0"/>
              </a:spcAft>
              <a:buClr>
                <a:schemeClr val="dk1"/>
              </a:buClr>
              <a:buSzPts val="2000"/>
              <a:buNone/>
              <a:defRPr sz="2000"/>
            </a:lvl2pPr>
            <a:lvl3pPr indent="-228600" lvl="2" marL="1371600" algn="l">
              <a:spcBef>
                <a:spcPts val="400"/>
              </a:spcBef>
              <a:spcAft>
                <a:spcPts val="0"/>
              </a:spcAft>
              <a:buClr>
                <a:schemeClr val="dk1"/>
              </a:buClr>
              <a:buSzPts val="2000"/>
              <a:buNone/>
              <a:defRPr sz="2000"/>
            </a:lvl3pPr>
            <a:lvl4pPr indent="-228600" lvl="3" marL="1828800" algn="l">
              <a:spcBef>
                <a:spcPts val="400"/>
              </a:spcBef>
              <a:spcAft>
                <a:spcPts val="0"/>
              </a:spcAft>
              <a:buClr>
                <a:schemeClr val="dk1"/>
              </a:buClr>
              <a:buSzPts val="2000"/>
              <a:buNone/>
              <a:defRPr sz="2000"/>
            </a:lvl4pPr>
            <a:lvl5pPr indent="-228600" lvl="4" marL="2286000" algn="l">
              <a:spcBef>
                <a:spcPts val="400"/>
              </a:spcBef>
              <a:spcAft>
                <a:spcPts val="0"/>
              </a:spcAft>
              <a:buClr>
                <a:schemeClr val="dk1"/>
              </a:buClr>
              <a:buSzPts val="2000"/>
              <a:buNone/>
              <a:defRPr sz="20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2" name="Google Shape;182;p28"/>
          <p:cNvSpPr txBox="1"/>
          <p:nvPr>
            <p:ph idx="2" type="body"/>
          </p:nvPr>
        </p:nvSpPr>
        <p:spPr>
          <a:xfrm>
            <a:off x="6858000" y="4648200"/>
            <a:ext cx="2159000" cy="9144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Clr>
                <a:schemeClr val="lt1"/>
              </a:buClr>
              <a:buSzPts val="2000"/>
              <a:buNone/>
              <a:defRPr sz="2000">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 name="Google Shape;36;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7" name="Google Shape;37;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 name="Google Shape;5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8" name="Google Shape;68;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theme" Target="../theme/theme3.xml"/><Relationship Id="rId14" Type="http://schemas.openxmlformats.org/officeDocument/2006/relationships/slideLayout" Target="../slideLayouts/slideLayout2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93" name="Google Shape;9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4" name="Google Shape;9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 name="Google Shape;9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685800" y="1981200"/>
            <a:ext cx="7781925" cy="145891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4400">
                <a:latin typeface="Arial"/>
                <a:ea typeface="Arial"/>
                <a:cs typeface="Arial"/>
                <a:sym typeface="Arial"/>
              </a:rPr>
              <a:t>C300 </a:t>
            </a:r>
            <a:r>
              <a:rPr b="1" lang="en-US" sz="4400"/>
              <a:t>Final </a:t>
            </a:r>
            <a:r>
              <a:rPr b="1" lang="en-US" sz="4400">
                <a:latin typeface="Arial"/>
                <a:ea typeface="Arial"/>
                <a:cs typeface="Arial"/>
                <a:sym typeface="Arial"/>
              </a:rPr>
              <a:t>Evaluation </a:t>
            </a:r>
            <a:endParaRPr sz="4400">
              <a:latin typeface="Arial"/>
              <a:ea typeface="Arial"/>
              <a:cs typeface="Arial"/>
              <a:sym typeface="Arial"/>
            </a:endParaRPr>
          </a:p>
        </p:txBody>
      </p:sp>
      <p:sp>
        <p:nvSpPr>
          <p:cNvPr id="188" name="Google Shape;188;p29"/>
          <p:cNvSpPr txBox="1"/>
          <p:nvPr/>
        </p:nvSpPr>
        <p:spPr>
          <a:xfrm>
            <a:off x="1066800" y="3962400"/>
            <a:ext cx="3048000" cy="147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Project ID:</a:t>
            </a:r>
            <a:endParaRPr/>
          </a:p>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SOI-2</a:t>
            </a:r>
            <a:r>
              <a:rPr lang="en-US" sz="1800">
                <a:solidFill>
                  <a:schemeClr val="dk1"/>
                </a:solidFill>
                <a:latin typeface="Calibri"/>
                <a:ea typeface="Calibri"/>
                <a:cs typeface="Calibri"/>
                <a:sym typeface="Calibri"/>
              </a:rPr>
              <a:t>020</a:t>
            </a:r>
            <a:r>
              <a:rPr b="0" i="0" lang="en-US" sz="1800" u="none" cap="none" strike="noStrike">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2020</a:t>
            </a:r>
            <a:r>
              <a:rPr b="0" i="0" lang="en-US" sz="1800" u="none" cap="none" strike="noStrike">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0007</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Project Title:</a:t>
            </a:r>
            <a:endParaRPr sz="1800">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rPr lang="en-US" sz="1800">
                <a:solidFill>
                  <a:srgbClr val="222222"/>
                </a:solidFill>
                <a:highlight>
                  <a:srgbClr val="FFFFFF"/>
                </a:highlight>
                <a:latin typeface="Calibri"/>
                <a:ea typeface="Calibri"/>
                <a:cs typeface="Calibri"/>
                <a:sym typeface="Calibri"/>
              </a:rPr>
              <a:t>TripAdvisor Data S</a:t>
            </a:r>
            <a:r>
              <a:rPr lang="en-US" sz="1800">
                <a:solidFill>
                  <a:srgbClr val="222222"/>
                </a:solidFill>
                <a:highlight>
                  <a:srgbClr val="FFFFFF"/>
                </a:highlight>
                <a:latin typeface="Calibri"/>
                <a:ea typeface="Calibri"/>
                <a:cs typeface="Calibri"/>
                <a:sym typeface="Calibri"/>
              </a:rPr>
              <a:t>craping</a:t>
            </a:r>
            <a:r>
              <a:rPr lang="en-US" sz="1800">
                <a:solidFill>
                  <a:srgbClr val="222222"/>
                </a:solidFill>
                <a:highlight>
                  <a:srgbClr val="FFFFFF"/>
                </a:highlight>
                <a:latin typeface="Calibri"/>
                <a:ea typeface="Calibri"/>
                <a:cs typeface="Calibri"/>
                <a:sym typeface="Calibri"/>
              </a:rPr>
              <a:t> and Analytics Project</a:t>
            </a:r>
            <a:endParaRPr sz="1800">
              <a:latin typeface="Calibri"/>
              <a:ea typeface="Calibri"/>
              <a:cs typeface="Calibri"/>
              <a:sym typeface="Calibri"/>
            </a:endParaRPr>
          </a:p>
        </p:txBody>
      </p:sp>
      <p:sp>
        <p:nvSpPr>
          <p:cNvPr id="189" name="Google Shape;189;p29"/>
          <p:cNvSpPr txBox="1"/>
          <p:nvPr/>
        </p:nvSpPr>
        <p:spPr>
          <a:xfrm>
            <a:off x="4953000" y="3962400"/>
            <a:ext cx="3124200"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Team ID:</a:t>
            </a:r>
            <a:endParaRPr/>
          </a:p>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SOI-20</a:t>
            </a:r>
            <a:r>
              <a:rPr lang="en-US" sz="1800">
                <a:solidFill>
                  <a:schemeClr val="dk1"/>
                </a:solidFill>
                <a:latin typeface="Calibri"/>
                <a:ea typeface="Calibri"/>
                <a:cs typeface="Calibri"/>
                <a:sym typeface="Calibri"/>
              </a:rPr>
              <a:t>20</a:t>
            </a:r>
            <a:r>
              <a:rPr b="0" i="0" lang="en-US" sz="1800" u="none" cap="none" strike="noStrike">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0005</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Team Members:</a:t>
            </a:r>
            <a:endParaRPr/>
          </a:p>
          <a:p>
            <a:pPr indent="-317500" lvl="0" marL="457200" marR="0" rtl="0" algn="l">
              <a:spcBef>
                <a:spcPts val="0"/>
              </a:spcBef>
              <a:spcAft>
                <a:spcPts val="0"/>
              </a:spcAft>
              <a:buSzPts val="1400"/>
              <a:buAutoNum type="arabicPeriod"/>
            </a:pPr>
            <a:r>
              <a:rPr lang="en-US" sz="1800">
                <a:solidFill>
                  <a:schemeClr val="dk1"/>
                </a:solidFill>
                <a:latin typeface="Calibri"/>
                <a:ea typeface="Calibri"/>
                <a:cs typeface="Calibri"/>
                <a:sym typeface="Calibri"/>
              </a:rPr>
              <a:t>ALAN LAU TAI LIN</a:t>
            </a:r>
            <a:endParaRPr/>
          </a:p>
          <a:p>
            <a:pPr indent="-317500" lvl="0" marL="457200" marR="0" rtl="0" algn="l">
              <a:spcBef>
                <a:spcPts val="0"/>
              </a:spcBef>
              <a:spcAft>
                <a:spcPts val="0"/>
              </a:spcAft>
              <a:buSzPts val="1400"/>
              <a:buAutoNum type="arabicPeriod"/>
            </a:pPr>
            <a:r>
              <a:rPr lang="en-US" sz="1800">
                <a:solidFill>
                  <a:schemeClr val="dk1"/>
                </a:solidFill>
                <a:latin typeface="Calibri"/>
                <a:ea typeface="Calibri"/>
                <a:cs typeface="Calibri"/>
                <a:sym typeface="Calibri"/>
              </a:rPr>
              <a:t>LIEW CHIA YEE</a:t>
            </a:r>
            <a:endParaRPr/>
          </a:p>
          <a:p>
            <a:pPr indent="-317500" lvl="0" marL="457200" marR="0" rtl="0" algn="l">
              <a:spcBef>
                <a:spcPts val="0"/>
              </a:spcBef>
              <a:spcAft>
                <a:spcPts val="0"/>
              </a:spcAft>
              <a:buSzPts val="1400"/>
              <a:buAutoNum type="arabicPeriod"/>
            </a:pPr>
            <a:r>
              <a:rPr lang="en-US" sz="1800">
                <a:solidFill>
                  <a:schemeClr val="dk1"/>
                </a:solidFill>
                <a:latin typeface="Calibri"/>
                <a:ea typeface="Calibri"/>
                <a:cs typeface="Calibri"/>
                <a:sym typeface="Calibri"/>
              </a:rPr>
              <a:t>YEE LAI MOI</a:t>
            </a:r>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665163" y="893763"/>
            <a:ext cx="7781925" cy="60483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80">
                <a:latin typeface="Arial"/>
                <a:ea typeface="Arial"/>
                <a:cs typeface="Arial"/>
                <a:sym typeface="Arial"/>
              </a:rPr>
              <a:t>Records of Team Meetings with Supervisor</a:t>
            </a:r>
            <a:endParaRPr sz="2880">
              <a:latin typeface="Arial"/>
              <a:ea typeface="Arial"/>
              <a:cs typeface="Arial"/>
              <a:sym typeface="Arial"/>
            </a:endParaRPr>
          </a:p>
        </p:txBody>
      </p:sp>
      <p:graphicFrame>
        <p:nvGraphicFramePr>
          <p:cNvPr id="249" name="Google Shape;249;p38"/>
          <p:cNvGraphicFramePr/>
          <p:nvPr/>
        </p:nvGraphicFramePr>
        <p:xfrm>
          <a:off x="544514" y="1607700"/>
          <a:ext cx="3000000" cy="3000000"/>
        </p:xfrm>
        <a:graphic>
          <a:graphicData uri="http://schemas.openxmlformats.org/drawingml/2006/table">
            <a:tbl>
              <a:tblPr bandRow="1" firstRow="1">
                <a:noFill/>
                <a:tableStyleId>{35AB90F5-6858-46B3-B574-BA49773AF6EE}</a:tableStyleId>
              </a:tblPr>
              <a:tblGrid>
                <a:gridCol w="1284275"/>
                <a:gridCol w="1020300"/>
                <a:gridCol w="1152300"/>
                <a:gridCol w="1152300"/>
                <a:gridCol w="1152300"/>
                <a:gridCol w="1152300"/>
                <a:gridCol w="1152300"/>
              </a:tblGrid>
              <a:tr h="521750">
                <a:tc>
                  <a:txBody>
                    <a:bodyPr/>
                    <a:lstStyle/>
                    <a:p>
                      <a:pPr indent="0" lvl="0" marL="0" marR="0" rtl="0" algn="l">
                        <a:spcBef>
                          <a:spcPts val="0"/>
                        </a:spcBef>
                        <a:spcAft>
                          <a:spcPts val="0"/>
                        </a:spcAft>
                        <a:buNone/>
                      </a:pPr>
                      <a:r>
                        <a:rPr lang="en-US" sz="1800"/>
                        <a:t>Name</a:t>
                      </a:r>
                      <a:endParaRPr sz="1800"/>
                    </a:p>
                  </a:txBody>
                  <a:tcPr marT="45725" marB="45725" marR="91450" marL="91450"/>
                </a:tc>
                <a:tc>
                  <a:txBody>
                    <a:bodyPr/>
                    <a:lstStyle/>
                    <a:p>
                      <a:pPr indent="0" lvl="0" marL="0" marR="0" rtl="0" algn="l">
                        <a:spcBef>
                          <a:spcPts val="0"/>
                        </a:spcBef>
                        <a:spcAft>
                          <a:spcPts val="0"/>
                        </a:spcAft>
                        <a:buNone/>
                      </a:pPr>
                      <a:r>
                        <a:rPr lang="en-US" sz="1800"/>
                        <a:t>21/10</a:t>
                      </a:r>
                      <a:endParaRPr sz="1800"/>
                    </a:p>
                  </a:txBody>
                  <a:tcPr marT="45725" marB="45725" marR="91450" marL="91450"/>
                </a:tc>
                <a:tc>
                  <a:txBody>
                    <a:bodyPr/>
                    <a:lstStyle/>
                    <a:p>
                      <a:pPr indent="0" lvl="0" marL="0" marR="0" rtl="0" algn="l">
                        <a:spcBef>
                          <a:spcPts val="0"/>
                        </a:spcBef>
                        <a:spcAft>
                          <a:spcPts val="0"/>
                        </a:spcAft>
                        <a:buNone/>
                      </a:pPr>
                      <a:r>
                        <a:rPr lang="en-US" sz="1800"/>
                        <a:t>28/10</a:t>
                      </a:r>
                      <a:endParaRPr sz="1800"/>
                    </a:p>
                  </a:txBody>
                  <a:tcPr marT="45725" marB="45725" marR="91450" marL="91450"/>
                </a:tc>
                <a:tc>
                  <a:txBody>
                    <a:bodyPr/>
                    <a:lstStyle/>
                    <a:p>
                      <a:pPr indent="0" lvl="0" marL="0" marR="0" rtl="0" algn="l">
                        <a:spcBef>
                          <a:spcPts val="0"/>
                        </a:spcBef>
                        <a:spcAft>
                          <a:spcPts val="0"/>
                        </a:spcAft>
                        <a:buNone/>
                      </a:pPr>
                      <a:r>
                        <a:rPr lang="en-US" sz="1800"/>
                        <a:t>04/11</a:t>
                      </a:r>
                      <a:endParaRPr sz="1800"/>
                    </a:p>
                  </a:txBody>
                  <a:tcPr marT="45725" marB="45725" marR="91450" marL="91450"/>
                </a:tc>
                <a:tc>
                  <a:txBody>
                    <a:bodyPr/>
                    <a:lstStyle/>
                    <a:p>
                      <a:pPr indent="0" lvl="0" marL="0" marR="0" rtl="0" algn="l">
                        <a:spcBef>
                          <a:spcPts val="0"/>
                        </a:spcBef>
                        <a:spcAft>
                          <a:spcPts val="0"/>
                        </a:spcAft>
                        <a:buNone/>
                      </a:pPr>
                      <a:r>
                        <a:rPr lang="en-US" sz="1800"/>
                        <a:t>11/11</a:t>
                      </a:r>
                      <a:endParaRPr sz="1800"/>
                    </a:p>
                  </a:txBody>
                  <a:tcPr marT="45725" marB="45725" marR="91450" marL="91450"/>
                </a:tc>
                <a:tc>
                  <a:txBody>
                    <a:bodyPr/>
                    <a:lstStyle/>
                    <a:p>
                      <a:pPr indent="0" lvl="0" marL="0" marR="0" rtl="0" algn="l">
                        <a:spcBef>
                          <a:spcPts val="0"/>
                        </a:spcBef>
                        <a:spcAft>
                          <a:spcPts val="0"/>
                        </a:spcAft>
                        <a:buNone/>
                      </a:pPr>
                      <a:r>
                        <a:rPr lang="en-US" sz="1800"/>
                        <a:t>18/11</a:t>
                      </a:r>
                      <a:endParaRPr sz="1800"/>
                    </a:p>
                  </a:txBody>
                  <a:tcPr marT="45725" marB="45725" marR="91450" marL="91450"/>
                </a:tc>
                <a:tc>
                  <a:txBody>
                    <a:bodyPr/>
                    <a:lstStyle/>
                    <a:p>
                      <a:pPr indent="0" lvl="0" marL="0" marR="0" rtl="0" algn="l">
                        <a:spcBef>
                          <a:spcPts val="0"/>
                        </a:spcBef>
                        <a:spcAft>
                          <a:spcPts val="0"/>
                        </a:spcAft>
                        <a:buNone/>
                      </a:pPr>
                      <a:r>
                        <a:rPr lang="en-US" sz="1800"/>
                        <a:t>25/11</a:t>
                      </a:r>
                      <a:endParaRPr sz="1800"/>
                    </a:p>
                  </a:txBody>
                  <a:tcPr marT="45725" marB="45725" marR="91450" marL="91450"/>
                </a:tc>
              </a:tr>
              <a:tr h="517225">
                <a:tc>
                  <a:txBody>
                    <a:bodyPr/>
                    <a:lstStyle/>
                    <a:p>
                      <a:pPr indent="0" lvl="0" marL="0" marR="0" rtl="0" algn="l">
                        <a:spcBef>
                          <a:spcPts val="0"/>
                        </a:spcBef>
                        <a:spcAft>
                          <a:spcPts val="0"/>
                        </a:spcAft>
                        <a:buNone/>
                      </a:pPr>
                      <a:r>
                        <a:rPr i="1" lang="en-US" sz="1800"/>
                        <a:t>Alan</a:t>
                      </a:r>
                      <a:endParaRPr i="1" sz="1800"/>
                    </a:p>
                  </a:txBody>
                  <a:tcPr marT="45725" marB="45725" marR="91450" marL="91450"/>
                </a:tc>
                <a:tc>
                  <a:txBody>
                    <a:bodyPr/>
                    <a:lstStyle/>
                    <a:p>
                      <a:pPr indent="0" lvl="0" marL="0" marR="0" rtl="0" algn="l">
                        <a:spcBef>
                          <a:spcPts val="0"/>
                        </a:spcBef>
                        <a:spcAft>
                          <a:spcPts val="0"/>
                        </a:spcAft>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r>
              <a:tr h="521750">
                <a:tc>
                  <a:txBody>
                    <a:bodyPr/>
                    <a:lstStyle/>
                    <a:p>
                      <a:pPr indent="0" lvl="0" marL="0" marR="0" rtl="0" algn="l">
                        <a:spcBef>
                          <a:spcPts val="0"/>
                        </a:spcBef>
                        <a:spcAft>
                          <a:spcPts val="0"/>
                        </a:spcAft>
                        <a:buNone/>
                      </a:pPr>
                      <a:r>
                        <a:rPr i="1" lang="en-US" sz="1800"/>
                        <a:t>Chia Yee</a:t>
                      </a:r>
                      <a:endParaRPr i="1" sz="1800"/>
                    </a:p>
                  </a:txBody>
                  <a:tcPr marT="45725" marB="45725" marR="91450" marL="91450"/>
                </a:tc>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r>
              <a:tr h="521750">
                <a:tc>
                  <a:txBody>
                    <a:bodyPr/>
                    <a:lstStyle/>
                    <a:p>
                      <a:pPr indent="0" lvl="0" marL="0" marR="0" rtl="0" algn="l">
                        <a:lnSpc>
                          <a:spcPct val="100000"/>
                        </a:lnSpc>
                        <a:spcBef>
                          <a:spcPts val="0"/>
                        </a:spcBef>
                        <a:spcAft>
                          <a:spcPts val="0"/>
                        </a:spcAft>
                        <a:buClr>
                          <a:schemeClr val="dk1"/>
                        </a:buClr>
                        <a:buSzPts val="1800"/>
                        <a:buFont typeface="Calibri"/>
                        <a:buNone/>
                      </a:pPr>
                      <a:r>
                        <a:rPr i="1" lang="en-US" sz="1800"/>
                        <a:t>Lai Moi</a:t>
                      </a:r>
                      <a:endParaRPr/>
                    </a:p>
                  </a:txBody>
                  <a:tcPr marT="45725" marB="45725" marR="91450" marL="91450"/>
                </a:tc>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r>
            </a:tbl>
          </a:graphicData>
        </a:graphic>
      </p:graphicFrame>
      <p:graphicFrame>
        <p:nvGraphicFramePr>
          <p:cNvPr id="250" name="Google Shape;250;p38"/>
          <p:cNvGraphicFramePr/>
          <p:nvPr/>
        </p:nvGraphicFramePr>
        <p:xfrm>
          <a:off x="544514" y="3915025"/>
          <a:ext cx="3000000" cy="3000000"/>
        </p:xfrm>
        <a:graphic>
          <a:graphicData uri="http://schemas.openxmlformats.org/drawingml/2006/table">
            <a:tbl>
              <a:tblPr bandRow="1" firstRow="1">
                <a:noFill/>
                <a:tableStyleId>{35AB90F5-6858-46B3-B574-BA49773AF6EE}</a:tableStyleId>
              </a:tblPr>
              <a:tblGrid>
                <a:gridCol w="1284275"/>
                <a:gridCol w="1020300"/>
                <a:gridCol w="1152300"/>
                <a:gridCol w="1152300"/>
                <a:gridCol w="1152300"/>
                <a:gridCol w="1152300"/>
                <a:gridCol w="1152300"/>
              </a:tblGrid>
              <a:tr h="521750">
                <a:tc>
                  <a:txBody>
                    <a:bodyPr/>
                    <a:lstStyle/>
                    <a:p>
                      <a:pPr indent="0" lvl="0" marL="0" marR="0" rtl="0" algn="l">
                        <a:spcBef>
                          <a:spcPts val="0"/>
                        </a:spcBef>
                        <a:spcAft>
                          <a:spcPts val="0"/>
                        </a:spcAft>
                        <a:buNone/>
                      </a:pPr>
                      <a:r>
                        <a:rPr lang="en-US" sz="1800"/>
                        <a:t>Name</a:t>
                      </a:r>
                      <a:endParaRPr sz="1800"/>
                    </a:p>
                  </a:txBody>
                  <a:tcPr marT="45725" marB="45725" marR="91450" marL="91450"/>
                </a:tc>
                <a:tc>
                  <a:txBody>
                    <a:bodyPr/>
                    <a:lstStyle/>
                    <a:p>
                      <a:pPr indent="0" lvl="0" marL="0" marR="0" rtl="0" algn="l">
                        <a:spcBef>
                          <a:spcPts val="0"/>
                        </a:spcBef>
                        <a:spcAft>
                          <a:spcPts val="0"/>
                        </a:spcAft>
                        <a:buNone/>
                      </a:pPr>
                      <a:r>
                        <a:rPr lang="en-US" sz="1800"/>
                        <a:t>16</a:t>
                      </a:r>
                      <a:r>
                        <a:rPr lang="en-US" sz="1800"/>
                        <a:t>/12</a:t>
                      </a:r>
                      <a:endParaRPr sz="1800"/>
                    </a:p>
                  </a:txBody>
                  <a:tcPr marT="45725" marB="45725" marR="91450" marL="91450"/>
                </a:tc>
                <a:tc>
                  <a:txBody>
                    <a:bodyPr/>
                    <a:lstStyle/>
                    <a:p>
                      <a:pPr indent="0" lvl="0" marL="0" marR="0" rtl="0" algn="l">
                        <a:spcBef>
                          <a:spcPts val="0"/>
                        </a:spcBef>
                        <a:spcAft>
                          <a:spcPts val="0"/>
                        </a:spcAft>
                        <a:buNone/>
                      </a:pPr>
                      <a:r>
                        <a:rPr lang="en-US" sz="1800"/>
                        <a:t>23/12</a:t>
                      </a:r>
                      <a:endParaRPr sz="1800"/>
                    </a:p>
                  </a:txBody>
                  <a:tcPr marT="45725" marB="45725" marR="91450" marL="91450"/>
                </a:tc>
                <a:tc>
                  <a:txBody>
                    <a:bodyPr/>
                    <a:lstStyle/>
                    <a:p>
                      <a:pPr indent="0" lvl="0" marL="0" marR="0" rtl="0" algn="l">
                        <a:spcBef>
                          <a:spcPts val="0"/>
                        </a:spcBef>
                        <a:spcAft>
                          <a:spcPts val="0"/>
                        </a:spcAft>
                        <a:buNone/>
                      </a:pPr>
                      <a:r>
                        <a:rPr lang="en-US" sz="1800"/>
                        <a:t>06</a:t>
                      </a:r>
                      <a:r>
                        <a:rPr lang="en-US" sz="1800"/>
                        <a:t>/01</a:t>
                      </a:r>
                      <a:endParaRPr sz="1800"/>
                    </a:p>
                  </a:txBody>
                  <a:tcPr marT="45725" marB="45725" marR="91450" marL="91450"/>
                </a:tc>
                <a:tc>
                  <a:txBody>
                    <a:bodyPr/>
                    <a:lstStyle/>
                    <a:p>
                      <a:pPr indent="0" lvl="0" marL="0" marR="0" rtl="0" algn="l">
                        <a:spcBef>
                          <a:spcPts val="0"/>
                        </a:spcBef>
                        <a:spcAft>
                          <a:spcPts val="0"/>
                        </a:spcAft>
                        <a:buNone/>
                      </a:pPr>
                      <a:r>
                        <a:rPr lang="en-US" sz="1800"/>
                        <a:t>13/01</a:t>
                      </a:r>
                      <a:endParaRPr sz="1800"/>
                    </a:p>
                  </a:txBody>
                  <a:tcPr marT="45725" marB="45725" marR="91450" marL="91450"/>
                </a:tc>
                <a:tc>
                  <a:txBody>
                    <a:bodyPr/>
                    <a:lstStyle/>
                    <a:p>
                      <a:pPr indent="0" lvl="0" marL="0" marR="0" rtl="0" algn="l">
                        <a:spcBef>
                          <a:spcPts val="0"/>
                        </a:spcBef>
                        <a:spcAft>
                          <a:spcPts val="0"/>
                        </a:spcAft>
                        <a:buNone/>
                      </a:pPr>
                      <a:r>
                        <a:rPr lang="en-US" sz="1800"/>
                        <a:t>20</a:t>
                      </a:r>
                      <a:r>
                        <a:rPr lang="en-US" sz="1800"/>
                        <a:t>/01</a:t>
                      </a:r>
                      <a:endParaRPr sz="1800"/>
                    </a:p>
                  </a:txBody>
                  <a:tcPr marT="45725" marB="45725" marR="91450" marL="91450"/>
                </a:tc>
                <a:tc>
                  <a:txBody>
                    <a:bodyPr/>
                    <a:lstStyle/>
                    <a:p>
                      <a:pPr indent="0" lvl="0" marL="0" marR="0" rtl="0" algn="l">
                        <a:spcBef>
                          <a:spcPts val="0"/>
                        </a:spcBef>
                        <a:spcAft>
                          <a:spcPts val="0"/>
                        </a:spcAft>
                        <a:buNone/>
                      </a:pPr>
                      <a:r>
                        <a:rPr lang="en-US" sz="1800"/>
                        <a:t>27/01</a:t>
                      </a:r>
                      <a:endParaRPr sz="1800"/>
                    </a:p>
                  </a:txBody>
                  <a:tcPr marT="45725" marB="45725" marR="91450" marL="91450"/>
                </a:tc>
              </a:tr>
              <a:tr h="517225">
                <a:tc>
                  <a:txBody>
                    <a:bodyPr/>
                    <a:lstStyle/>
                    <a:p>
                      <a:pPr indent="0" lvl="0" marL="0" marR="0" rtl="0" algn="l">
                        <a:spcBef>
                          <a:spcPts val="0"/>
                        </a:spcBef>
                        <a:spcAft>
                          <a:spcPts val="0"/>
                        </a:spcAft>
                        <a:buNone/>
                      </a:pPr>
                      <a:r>
                        <a:rPr i="1" lang="en-US" sz="1800"/>
                        <a:t>Alan</a:t>
                      </a:r>
                      <a:endParaRPr i="1" sz="1800"/>
                    </a:p>
                  </a:txBody>
                  <a:tcPr marT="45725" marB="45725" marR="91450" marL="91450"/>
                </a:tc>
                <a:tc>
                  <a:txBody>
                    <a:bodyPr/>
                    <a:lstStyle/>
                    <a:p>
                      <a:pPr indent="0" lvl="0" marL="0" marR="0" rtl="0" algn="l">
                        <a:spcBef>
                          <a:spcPts val="0"/>
                        </a:spcBef>
                        <a:spcAft>
                          <a:spcPts val="0"/>
                        </a:spcAft>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r>
              <a:tr h="521750">
                <a:tc>
                  <a:txBody>
                    <a:bodyPr/>
                    <a:lstStyle/>
                    <a:p>
                      <a:pPr indent="0" lvl="0" marL="0" marR="0" rtl="0" algn="l">
                        <a:spcBef>
                          <a:spcPts val="0"/>
                        </a:spcBef>
                        <a:spcAft>
                          <a:spcPts val="0"/>
                        </a:spcAft>
                        <a:buNone/>
                      </a:pPr>
                      <a:r>
                        <a:rPr i="1" lang="en-US" sz="1800"/>
                        <a:t>Chia Yee</a:t>
                      </a:r>
                      <a:endParaRPr i="1" sz="1800"/>
                    </a:p>
                  </a:txBody>
                  <a:tcPr marT="45725" marB="45725" marR="91450" marL="91450"/>
                </a:tc>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r>
              <a:tr h="521750">
                <a:tc>
                  <a:txBody>
                    <a:bodyPr/>
                    <a:lstStyle/>
                    <a:p>
                      <a:pPr indent="0" lvl="0" marL="0" marR="0" rtl="0" algn="l">
                        <a:lnSpc>
                          <a:spcPct val="100000"/>
                        </a:lnSpc>
                        <a:spcBef>
                          <a:spcPts val="0"/>
                        </a:spcBef>
                        <a:spcAft>
                          <a:spcPts val="0"/>
                        </a:spcAft>
                        <a:buClr>
                          <a:schemeClr val="dk1"/>
                        </a:buClr>
                        <a:buSzPts val="1800"/>
                        <a:buFont typeface="Calibri"/>
                        <a:buNone/>
                      </a:pPr>
                      <a:r>
                        <a:rPr i="1" lang="en-US" sz="1800"/>
                        <a:t>Lai Moi</a:t>
                      </a:r>
                      <a:endParaRPr/>
                    </a:p>
                  </a:txBody>
                  <a:tcPr marT="45725" marB="45725" marR="91450" marL="91450"/>
                </a:tc>
                <a:tc>
                  <a:txBody>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c>
                  <a:txBody>
                    <a:bodyPr/>
                    <a:lstStyle/>
                    <a:p>
                      <a:pPr indent="0" lvl="0" marL="0" rtl="0" algn="l">
                        <a:spcBef>
                          <a:spcPts val="0"/>
                        </a:spcBef>
                        <a:spcAft>
                          <a:spcPts val="0"/>
                        </a:spcAft>
                        <a:buClr>
                          <a:schemeClr val="dk1"/>
                        </a:buClr>
                        <a:buFont typeface="Arial"/>
                        <a:buNone/>
                      </a:pPr>
                      <a:r>
                        <a:rPr lang="en-US" sz="1800"/>
                        <a:t>Present</a:t>
                      </a:r>
                      <a:endParaRPr sz="1800"/>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title"/>
          </p:nvPr>
        </p:nvSpPr>
        <p:spPr>
          <a:xfrm>
            <a:off x="585660" y="85400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List of Data Scraping Tools that we tried:</a:t>
            </a:r>
            <a:endParaRPr/>
          </a:p>
        </p:txBody>
      </p:sp>
      <p:graphicFrame>
        <p:nvGraphicFramePr>
          <p:cNvPr id="257" name="Google Shape;257;p39"/>
          <p:cNvGraphicFramePr/>
          <p:nvPr/>
        </p:nvGraphicFramePr>
        <p:xfrm>
          <a:off x="357950" y="1580950"/>
          <a:ext cx="3000000" cy="3000000"/>
        </p:xfrm>
        <a:graphic>
          <a:graphicData uri="http://schemas.openxmlformats.org/drawingml/2006/table">
            <a:tbl>
              <a:tblPr>
                <a:noFill/>
                <a:tableStyleId>{59D91498-B311-4511-AD62-2EE7C2F8B240}</a:tableStyleId>
              </a:tblPr>
              <a:tblGrid>
                <a:gridCol w="1953950"/>
                <a:gridCol w="3171550"/>
                <a:gridCol w="3302600"/>
              </a:tblGrid>
              <a:tr h="418325">
                <a:tc>
                  <a:txBody>
                    <a:bodyPr/>
                    <a:lstStyle/>
                    <a:p>
                      <a:pPr indent="0" lvl="0" marL="0" rtl="0" algn="l">
                        <a:spcBef>
                          <a:spcPts val="0"/>
                        </a:spcBef>
                        <a:spcAft>
                          <a:spcPts val="0"/>
                        </a:spcAft>
                        <a:buNone/>
                      </a:pPr>
                      <a:r>
                        <a:rPr lang="en-US"/>
                        <a:t>Tools </a:t>
                      </a:r>
                      <a:endParaRPr/>
                    </a:p>
                  </a:txBody>
                  <a:tcPr marT="91425" marB="91425" marR="91425" marL="91425"/>
                </a:tc>
                <a:tc>
                  <a:txBody>
                    <a:bodyPr/>
                    <a:lstStyle/>
                    <a:p>
                      <a:pPr indent="0" lvl="0" marL="0" rtl="0" algn="l">
                        <a:spcBef>
                          <a:spcPts val="0"/>
                        </a:spcBef>
                        <a:spcAft>
                          <a:spcPts val="0"/>
                        </a:spcAft>
                        <a:buNone/>
                      </a:pPr>
                      <a:r>
                        <a:rPr lang="en-US"/>
                        <a:t>Pros </a:t>
                      </a:r>
                      <a:endParaRPr/>
                    </a:p>
                  </a:txBody>
                  <a:tcPr marT="91425" marB="91425" marR="91425" marL="91425"/>
                </a:tc>
                <a:tc>
                  <a:txBody>
                    <a:bodyPr/>
                    <a:lstStyle/>
                    <a:p>
                      <a:pPr indent="0" lvl="0" marL="0" rtl="0" algn="l">
                        <a:spcBef>
                          <a:spcPts val="0"/>
                        </a:spcBef>
                        <a:spcAft>
                          <a:spcPts val="0"/>
                        </a:spcAft>
                        <a:buNone/>
                      </a:pPr>
                      <a:r>
                        <a:rPr lang="en-US"/>
                        <a:t>Cons/ limitation </a:t>
                      </a:r>
                      <a:endParaRPr/>
                    </a:p>
                  </a:txBody>
                  <a:tcPr marT="91425" marB="91425" marR="91425" marL="91425"/>
                </a:tc>
              </a:tr>
              <a:tr h="642825">
                <a:tc>
                  <a:txBody>
                    <a:bodyPr/>
                    <a:lstStyle/>
                    <a:p>
                      <a:pPr indent="0" lvl="0" marL="0" rtl="0" algn="l">
                        <a:spcBef>
                          <a:spcPts val="0"/>
                        </a:spcBef>
                        <a:spcAft>
                          <a:spcPts val="0"/>
                        </a:spcAft>
                        <a:buNone/>
                      </a:pPr>
                      <a:r>
                        <a:rPr lang="en-US"/>
                        <a:t>ParseHub</a:t>
                      </a:r>
                      <a:endParaRPr/>
                    </a:p>
                  </a:txBody>
                  <a:tcPr marT="91425" marB="91425" marR="91425" marL="91425"/>
                </a:tc>
                <a:tc>
                  <a:txBody>
                    <a:bodyPr/>
                    <a:lstStyle/>
                    <a:p>
                      <a:pPr indent="-317500" lvl="0" marL="457200" rtl="0" algn="l">
                        <a:spcBef>
                          <a:spcPts val="0"/>
                        </a:spcBef>
                        <a:spcAft>
                          <a:spcPts val="0"/>
                        </a:spcAft>
                        <a:buSzPts val="1400"/>
                        <a:buChar char="●"/>
                      </a:pPr>
                      <a:r>
                        <a:rPr lang="en-US"/>
                        <a:t>No coding required </a:t>
                      </a:r>
                      <a:endParaRPr/>
                    </a:p>
                    <a:p>
                      <a:pPr indent="-317500" lvl="0" marL="457200" rtl="0" algn="l">
                        <a:spcBef>
                          <a:spcPts val="0"/>
                        </a:spcBef>
                        <a:spcAft>
                          <a:spcPts val="0"/>
                        </a:spcAft>
                        <a:buSzPts val="1400"/>
                        <a:buChar char="●"/>
                      </a:pPr>
                      <a:r>
                        <a:rPr lang="en-US"/>
                        <a:t>Able to scrap single/ multiple pages</a:t>
                      </a:r>
                      <a:endParaRPr/>
                    </a:p>
                  </a:txBody>
                  <a:tcPr marT="91425" marB="91425" marR="91425" marL="91425"/>
                </a:tc>
                <a:tc>
                  <a:txBody>
                    <a:bodyPr/>
                    <a:lstStyle/>
                    <a:p>
                      <a:pPr indent="-317500" lvl="0" marL="457200" rtl="0" algn="l">
                        <a:spcBef>
                          <a:spcPts val="0"/>
                        </a:spcBef>
                        <a:spcAft>
                          <a:spcPts val="0"/>
                        </a:spcAft>
                        <a:buSzPts val="1400"/>
                        <a:buChar char="●"/>
                      </a:pPr>
                      <a:r>
                        <a:rPr lang="en-US"/>
                        <a:t>Easily crash/ unresponsive </a:t>
                      </a:r>
                      <a:endParaRPr/>
                    </a:p>
                    <a:p>
                      <a:pPr indent="-317500" lvl="0" marL="457200" rtl="0" algn="l">
                        <a:spcBef>
                          <a:spcPts val="0"/>
                        </a:spcBef>
                        <a:spcAft>
                          <a:spcPts val="0"/>
                        </a:spcAft>
                        <a:buSzPts val="1400"/>
                        <a:buChar char="●"/>
                      </a:pPr>
                      <a:r>
                        <a:rPr lang="en-US"/>
                        <a:t>Limited to scrap 5 pages only </a:t>
                      </a:r>
                      <a:endParaRPr/>
                    </a:p>
                    <a:p>
                      <a:pPr indent="-317500" lvl="0" marL="457200" rtl="0" algn="l">
                        <a:spcBef>
                          <a:spcPts val="0"/>
                        </a:spcBef>
                        <a:spcAft>
                          <a:spcPts val="0"/>
                        </a:spcAft>
                        <a:buSzPts val="1400"/>
                        <a:buChar char="●"/>
                      </a:pPr>
                      <a:r>
                        <a:rPr lang="en-US"/>
                        <a:t>Limited template </a:t>
                      </a:r>
                      <a:endParaRPr/>
                    </a:p>
                    <a:p>
                      <a:pPr indent="-317500" lvl="0" marL="457200" rtl="0" algn="l">
                        <a:spcBef>
                          <a:spcPts val="0"/>
                        </a:spcBef>
                        <a:spcAft>
                          <a:spcPts val="0"/>
                        </a:spcAft>
                        <a:buSzPts val="1400"/>
                        <a:buChar char="●"/>
                      </a:pPr>
                      <a:r>
                        <a:rPr lang="en-US"/>
                        <a:t>Some field selected does not show up</a:t>
                      </a:r>
                      <a:endParaRPr/>
                    </a:p>
                  </a:txBody>
                  <a:tcPr marT="91425" marB="91425" marR="91425" marL="91425"/>
                </a:tc>
              </a:tr>
              <a:tr h="642825">
                <a:tc>
                  <a:txBody>
                    <a:bodyPr/>
                    <a:lstStyle/>
                    <a:p>
                      <a:pPr indent="0" lvl="0" marL="0" rtl="0" algn="l">
                        <a:spcBef>
                          <a:spcPts val="0"/>
                        </a:spcBef>
                        <a:spcAft>
                          <a:spcPts val="0"/>
                        </a:spcAft>
                        <a:buNone/>
                      </a:pPr>
                      <a:r>
                        <a:rPr lang="en-US"/>
                        <a:t>Octoparse</a:t>
                      </a:r>
                      <a:endParaRPr/>
                    </a:p>
                  </a:txBody>
                  <a:tcPr marT="91425" marB="91425" marR="91425" marL="91425"/>
                </a:tc>
                <a:tc>
                  <a:txBody>
                    <a:bodyPr/>
                    <a:lstStyle/>
                    <a:p>
                      <a:pPr indent="-317500" lvl="0" marL="457200" rtl="0" algn="l">
                        <a:spcBef>
                          <a:spcPts val="0"/>
                        </a:spcBef>
                        <a:spcAft>
                          <a:spcPts val="0"/>
                        </a:spcAft>
                        <a:buSzPts val="1400"/>
                        <a:buChar char="●"/>
                      </a:pPr>
                      <a:r>
                        <a:rPr lang="en-US"/>
                        <a:t>Auto detect data on the URL</a:t>
                      </a:r>
                      <a:endParaRPr/>
                    </a:p>
                  </a:txBody>
                  <a:tcPr marT="91425" marB="91425" marR="91425" marL="91425"/>
                </a:tc>
                <a:tc>
                  <a:txBody>
                    <a:bodyPr/>
                    <a:lstStyle/>
                    <a:p>
                      <a:pPr indent="-317500" lvl="0" marL="457200" rtl="0" algn="l">
                        <a:spcBef>
                          <a:spcPts val="0"/>
                        </a:spcBef>
                        <a:spcAft>
                          <a:spcPts val="0"/>
                        </a:spcAft>
                        <a:buSzPts val="1400"/>
                        <a:buChar char="●"/>
                      </a:pPr>
                      <a:r>
                        <a:rPr lang="en-US"/>
                        <a:t>Unable to detect TripAdvisor Rating Bubble</a:t>
                      </a:r>
                      <a:endParaRPr/>
                    </a:p>
                    <a:p>
                      <a:pPr indent="-317500" lvl="0" marL="457200" rtl="0" algn="l">
                        <a:spcBef>
                          <a:spcPts val="0"/>
                        </a:spcBef>
                        <a:spcAft>
                          <a:spcPts val="0"/>
                        </a:spcAft>
                        <a:buSzPts val="1400"/>
                        <a:buChar char="●"/>
                      </a:pPr>
                      <a:r>
                        <a:rPr lang="en-US"/>
                        <a:t>Based on URL layout</a:t>
                      </a:r>
                      <a:endParaRPr/>
                    </a:p>
                  </a:txBody>
                  <a:tcPr marT="91425" marB="91425" marR="91425" marL="91425"/>
                </a:tc>
              </a:tr>
              <a:tr h="642825">
                <a:tc>
                  <a:txBody>
                    <a:bodyPr/>
                    <a:lstStyle/>
                    <a:p>
                      <a:pPr indent="0" lvl="0" marL="0" rtl="0" algn="l">
                        <a:spcBef>
                          <a:spcPts val="0"/>
                        </a:spcBef>
                        <a:spcAft>
                          <a:spcPts val="0"/>
                        </a:spcAft>
                        <a:buNone/>
                      </a:pPr>
                      <a:r>
                        <a:rPr lang="en-US"/>
                        <a:t>ScrapStorm</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US"/>
                        <a:t>Run auto detect on the web</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US"/>
                        <a:t>Unable to scrap some of  the field.</a:t>
                      </a:r>
                      <a:endParaRPr/>
                    </a:p>
                    <a:p>
                      <a:pPr indent="-317500" lvl="0" marL="457200" rtl="0" algn="l">
                        <a:spcBef>
                          <a:spcPts val="0"/>
                        </a:spcBef>
                        <a:spcAft>
                          <a:spcPts val="0"/>
                        </a:spcAft>
                        <a:buSzPts val="1400"/>
                        <a:buChar char="●"/>
                      </a:pPr>
                      <a:r>
                        <a:rPr lang="en-US"/>
                        <a:t>Limited to scrap 100 rows per days.</a:t>
                      </a:r>
                      <a:endParaRPr/>
                    </a:p>
                  </a:txBody>
                  <a:tcPr marT="91425" marB="91425" marR="91425" marL="91425">
                    <a:lnB cap="flat" cmpd="sng" w="9525">
                      <a:solidFill>
                        <a:srgbClr val="9E9E9E"/>
                      </a:solidFill>
                      <a:prstDash val="solid"/>
                      <a:round/>
                      <a:headEnd len="sm" w="sm" type="none"/>
                      <a:tailEnd len="sm" w="sm" type="none"/>
                    </a:lnB>
                  </a:tcPr>
                </a:tc>
              </a:tr>
              <a:tr h="642825">
                <a:tc>
                  <a:txBody>
                    <a:bodyPr/>
                    <a:lstStyle/>
                    <a:p>
                      <a:pPr indent="0" lvl="0" marL="0" rtl="0" algn="l">
                        <a:spcBef>
                          <a:spcPts val="0"/>
                        </a:spcBef>
                        <a:spcAft>
                          <a:spcPts val="0"/>
                        </a:spcAft>
                        <a:buNone/>
                      </a:pPr>
                      <a:r>
                        <a:rPr lang="en-US"/>
                        <a:t>WebHarvy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US"/>
                        <a:t>Scrap base on the layout of the page.</a:t>
                      </a:r>
                      <a:endParaRPr/>
                    </a:p>
                    <a:p>
                      <a:pPr indent="-317500" lvl="0" marL="457200" rtl="0" algn="l">
                        <a:spcBef>
                          <a:spcPts val="0"/>
                        </a:spcBef>
                        <a:spcAft>
                          <a:spcPts val="0"/>
                        </a:spcAft>
                        <a:buSzPts val="1400"/>
                        <a:buChar char="●"/>
                      </a:pPr>
                      <a:r>
                        <a:rPr lang="en-US"/>
                        <a:t>Select the fields needed only</a:t>
                      </a:r>
                      <a:endParaRPr/>
                    </a:p>
                    <a:p>
                      <a:pPr indent="-317500" lvl="0" marL="457200" rtl="0" algn="l">
                        <a:spcBef>
                          <a:spcPts val="0"/>
                        </a:spcBef>
                        <a:spcAft>
                          <a:spcPts val="0"/>
                        </a:spcAft>
                        <a:buSzPts val="1400"/>
                        <a:buChar char="●"/>
                      </a:pPr>
                      <a:r>
                        <a:rPr lang="en-US"/>
                        <a:t>Multiple page </a:t>
                      </a:r>
                      <a:r>
                        <a:rPr lang="en-US"/>
                        <a:t>scraping</a:t>
                      </a:r>
                      <a:endParaRPr/>
                    </a:p>
                    <a:p>
                      <a:pPr indent="-317500" lvl="0" marL="457200" rtl="0" algn="l">
                        <a:spcBef>
                          <a:spcPts val="0"/>
                        </a:spcBef>
                        <a:spcAft>
                          <a:spcPts val="0"/>
                        </a:spcAft>
                        <a:buSzPts val="1400"/>
                        <a:buChar char="●"/>
                      </a:pPr>
                      <a:r>
                        <a:rPr lang="en-US"/>
                        <a:t>Online tutorials for Tripadvisor</a:t>
                      </a:r>
                      <a:endParaRPr/>
                    </a:p>
                    <a:p>
                      <a:pPr indent="-317500" lvl="0" marL="457200" rtl="0" algn="l">
                        <a:spcBef>
                          <a:spcPts val="0"/>
                        </a:spcBef>
                        <a:spcAft>
                          <a:spcPts val="0"/>
                        </a:spcAft>
                        <a:buSzPts val="1400"/>
                        <a:buChar char="●"/>
                      </a:pPr>
                      <a:r>
                        <a:rPr lang="en-US"/>
                        <a:t>Student License available (unlimited pages per scrap)</a:t>
                      </a:r>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US"/>
                        <a:t>Free Trial limited 2 pages per scrap.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58" name="Google Shape;258;p39"/>
          <p:cNvSpPr/>
          <p:nvPr/>
        </p:nvSpPr>
        <p:spPr>
          <a:xfrm>
            <a:off x="508725" y="5635300"/>
            <a:ext cx="1716174" cy="890838"/>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Chosen</a:t>
            </a:r>
            <a:r>
              <a:rPr lang="en-US"/>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681310" y="82130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ParseHub</a:t>
            </a:r>
            <a:endParaRPr sz="5000"/>
          </a:p>
        </p:txBody>
      </p:sp>
      <p:pic>
        <p:nvPicPr>
          <p:cNvPr id="265" name="Google Shape;265;p40"/>
          <p:cNvPicPr preferRelativeResize="0"/>
          <p:nvPr/>
        </p:nvPicPr>
        <p:blipFill rotWithShape="1">
          <a:blip r:embed="rId3">
            <a:alphaModFix/>
          </a:blip>
          <a:srcRect b="4039" l="0" r="0" t="0"/>
          <a:stretch/>
        </p:blipFill>
        <p:spPr>
          <a:xfrm>
            <a:off x="152400" y="1578200"/>
            <a:ext cx="8839200" cy="4771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700000" y="593775"/>
            <a:ext cx="7402200" cy="94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OctoParse</a:t>
            </a:r>
            <a:r>
              <a:rPr lang="en-US"/>
              <a:t> </a:t>
            </a:r>
            <a:endParaRPr/>
          </a:p>
        </p:txBody>
      </p:sp>
      <p:pic>
        <p:nvPicPr>
          <p:cNvPr id="272" name="Google Shape;272;p41"/>
          <p:cNvPicPr preferRelativeResize="0"/>
          <p:nvPr/>
        </p:nvPicPr>
        <p:blipFill rotWithShape="1">
          <a:blip r:embed="rId3">
            <a:alphaModFix/>
          </a:blip>
          <a:srcRect b="5105" l="0" r="0" t="0"/>
          <a:stretch/>
        </p:blipFill>
        <p:spPr>
          <a:xfrm>
            <a:off x="642275" y="1601275"/>
            <a:ext cx="8257200" cy="4407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719650" y="593750"/>
            <a:ext cx="7402200" cy="94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Scrapstorm </a:t>
            </a:r>
            <a:endParaRPr/>
          </a:p>
        </p:txBody>
      </p:sp>
      <p:pic>
        <p:nvPicPr>
          <p:cNvPr id="279" name="Google Shape;279;p42"/>
          <p:cNvPicPr preferRelativeResize="0"/>
          <p:nvPr/>
        </p:nvPicPr>
        <p:blipFill>
          <a:blip r:embed="rId3">
            <a:alphaModFix/>
          </a:blip>
          <a:stretch>
            <a:fillRect/>
          </a:stretch>
        </p:blipFill>
        <p:spPr>
          <a:xfrm>
            <a:off x="671675" y="1591725"/>
            <a:ext cx="7891174" cy="4436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745850" y="364500"/>
            <a:ext cx="7402200" cy="94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Student’s License from WebHarvy</a:t>
            </a:r>
            <a:endParaRPr/>
          </a:p>
        </p:txBody>
      </p:sp>
      <p:pic>
        <p:nvPicPr>
          <p:cNvPr id="286" name="Google Shape;286;p43"/>
          <p:cNvPicPr preferRelativeResize="0"/>
          <p:nvPr/>
        </p:nvPicPr>
        <p:blipFill>
          <a:blip r:embed="rId3">
            <a:alphaModFix/>
          </a:blip>
          <a:stretch>
            <a:fillRect/>
          </a:stretch>
        </p:blipFill>
        <p:spPr>
          <a:xfrm>
            <a:off x="580675" y="1579375"/>
            <a:ext cx="7982650" cy="475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665610" y="893356"/>
            <a:ext cx="7781518" cy="60459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Prototype Walk Through / Demonstration </a:t>
            </a:r>
            <a:endParaRPr/>
          </a:p>
        </p:txBody>
      </p:sp>
      <p:sp>
        <p:nvSpPr>
          <p:cNvPr id="292" name="Google Shape;292;p44"/>
          <p:cNvSpPr txBox="1"/>
          <p:nvPr>
            <p:ph idx="1" type="body"/>
          </p:nvPr>
        </p:nvSpPr>
        <p:spPr>
          <a:xfrm>
            <a:off x="665165" y="1651000"/>
            <a:ext cx="7781923" cy="4521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US"/>
              <a:t>Scraping data from TripAdvisor</a:t>
            </a:r>
            <a:endParaRPr/>
          </a:p>
          <a:p>
            <a:pPr indent="-381000" lvl="0" marL="457200" rtl="0" algn="l">
              <a:spcBef>
                <a:spcPts val="0"/>
              </a:spcBef>
              <a:spcAft>
                <a:spcPts val="0"/>
              </a:spcAft>
              <a:buSzPts val="2400"/>
              <a:buChar char="•"/>
            </a:pPr>
            <a:r>
              <a:rPr lang="en-US"/>
              <a:t>Cleansing of data</a:t>
            </a:r>
            <a:endParaRPr/>
          </a:p>
          <a:p>
            <a:pPr indent="-381000" lvl="0" marL="457200" rtl="0" algn="l">
              <a:spcBef>
                <a:spcPts val="0"/>
              </a:spcBef>
              <a:spcAft>
                <a:spcPts val="0"/>
              </a:spcAft>
              <a:buSzPts val="2400"/>
              <a:buChar char="•"/>
            </a:pPr>
            <a:r>
              <a:rPr lang="en-US"/>
              <a:t>Tableau Dashboard </a:t>
            </a:r>
            <a:r>
              <a:rPr lang="en-US"/>
              <a:t>Story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ctrTitle"/>
          </p:nvPr>
        </p:nvSpPr>
        <p:spPr>
          <a:xfrm>
            <a:off x="685800" y="2130426"/>
            <a:ext cx="7772400" cy="147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Scraping (WebHarvy)</a:t>
            </a:r>
            <a:endParaRPr/>
          </a:p>
        </p:txBody>
      </p:sp>
      <p:sp>
        <p:nvSpPr>
          <p:cNvPr id="299" name="Google Shape;299;p45"/>
          <p:cNvSpPr txBox="1"/>
          <p:nvPr>
            <p:ph idx="1" type="subTitle"/>
          </p:nvPr>
        </p:nvSpPr>
        <p:spPr>
          <a:xfrm>
            <a:off x="2830800" y="3160450"/>
            <a:ext cx="3482400" cy="786300"/>
          </a:xfrm>
          <a:prstGeom prst="rect">
            <a:avLst/>
          </a:prstGeom>
        </p:spPr>
        <p:txBody>
          <a:bodyPr anchorCtr="0" anchor="t" bIns="45700" lIns="91425" spcFirstLastPara="1" rIns="91425" wrap="square" tIns="45700">
            <a:noAutofit/>
          </a:bodyPr>
          <a:lstStyle/>
          <a:p>
            <a:pPr indent="0" lvl="0" marL="0" rtl="0" algn="ctr">
              <a:spcBef>
                <a:spcPts val="640"/>
              </a:spcBef>
              <a:spcAft>
                <a:spcPts val="0"/>
              </a:spcAft>
              <a:buNone/>
            </a:pPr>
            <a:r>
              <a:rPr lang="en-US"/>
              <a:t>PRESENTATION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665610" y="89335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scraping (TripAdvisor webpage)</a:t>
            </a:r>
            <a:endParaRPr/>
          </a:p>
        </p:txBody>
      </p:sp>
      <p:pic>
        <p:nvPicPr>
          <p:cNvPr id="306" name="Google Shape;306;p46"/>
          <p:cNvPicPr preferRelativeResize="0"/>
          <p:nvPr/>
        </p:nvPicPr>
        <p:blipFill>
          <a:blip r:embed="rId3">
            <a:alphaModFix/>
          </a:blip>
          <a:stretch>
            <a:fillRect/>
          </a:stretch>
        </p:blipFill>
        <p:spPr>
          <a:xfrm>
            <a:off x="665599" y="1675401"/>
            <a:ext cx="8033374" cy="4312800"/>
          </a:xfrm>
          <a:prstGeom prst="rect">
            <a:avLst/>
          </a:prstGeom>
          <a:noFill/>
          <a:ln>
            <a:noFill/>
          </a:ln>
        </p:spPr>
      </p:pic>
      <p:cxnSp>
        <p:nvCxnSpPr>
          <p:cNvPr id="307" name="Google Shape;307;p46"/>
          <p:cNvCxnSpPr/>
          <p:nvPr/>
        </p:nvCxnSpPr>
        <p:spPr>
          <a:xfrm flipH="1">
            <a:off x="4709175" y="2327775"/>
            <a:ext cx="877500" cy="375900"/>
          </a:xfrm>
          <a:prstGeom prst="straightConnector1">
            <a:avLst/>
          </a:prstGeom>
          <a:noFill/>
          <a:ln cap="flat" cmpd="sng" w="9525">
            <a:solidFill>
              <a:schemeClr val="dk2"/>
            </a:solidFill>
            <a:prstDash val="solid"/>
            <a:round/>
            <a:headEnd len="med" w="med" type="none"/>
            <a:tailEnd len="med" w="med" type="triangle"/>
          </a:ln>
        </p:spPr>
      </p:cxnSp>
      <p:sp>
        <p:nvSpPr>
          <p:cNvPr id="308" name="Google Shape;308;p46"/>
          <p:cNvSpPr txBox="1"/>
          <p:nvPr/>
        </p:nvSpPr>
        <p:spPr>
          <a:xfrm>
            <a:off x="5586675" y="2077075"/>
            <a:ext cx="19518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ENTER URL</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665610" y="89335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scraping (Username &amp; Review Date)</a:t>
            </a:r>
            <a:endParaRPr/>
          </a:p>
        </p:txBody>
      </p:sp>
      <p:pic>
        <p:nvPicPr>
          <p:cNvPr id="315" name="Google Shape;315;p47"/>
          <p:cNvPicPr preferRelativeResize="0"/>
          <p:nvPr/>
        </p:nvPicPr>
        <p:blipFill>
          <a:blip r:embed="rId3">
            <a:alphaModFix/>
          </a:blip>
          <a:stretch>
            <a:fillRect/>
          </a:stretch>
        </p:blipFill>
        <p:spPr>
          <a:xfrm>
            <a:off x="4682650" y="1615175"/>
            <a:ext cx="4017050" cy="2122454"/>
          </a:xfrm>
          <a:prstGeom prst="rect">
            <a:avLst/>
          </a:prstGeom>
          <a:noFill/>
          <a:ln>
            <a:noFill/>
          </a:ln>
        </p:spPr>
      </p:pic>
      <p:pic>
        <p:nvPicPr>
          <p:cNvPr id="316" name="Google Shape;316;p47"/>
          <p:cNvPicPr preferRelativeResize="0"/>
          <p:nvPr/>
        </p:nvPicPr>
        <p:blipFill>
          <a:blip r:embed="rId4">
            <a:alphaModFix/>
          </a:blip>
          <a:stretch>
            <a:fillRect/>
          </a:stretch>
        </p:blipFill>
        <p:spPr>
          <a:xfrm>
            <a:off x="665600" y="4175950"/>
            <a:ext cx="3775100" cy="2407650"/>
          </a:xfrm>
          <a:prstGeom prst="rect">
            <a:avLst/>
          </a:prstGeom>
          <a:noFill/>
          <a:ln>
            <a:noFill/>
          </a:ln>
        </p:spPr>
      </p:pic>
      <p:pic>
        <p:nvPicPr>
          <p:cNvPr id="317" name="Google Shape;317;p47"/>
          <p:cNvPicPr preferRelativeResize="0"/>
          <p:nvPr/>
        </p:nvPicPr>
        <p:blipFill>
          <a:blip r:embed="rId5">
            <a:alphaModFix/>
          </a:blip>
          <a:stretch>
            <a:fillRect/>
          </a:stretch>
        </p:blipFill>
        <p:spPr>
          <a:xfrm>
            <a:off x="4742501" y="3998875"/>
            <a:ext cx="4017049" cy="2584725"/>
          </a:xfrm>
          <a:prstGeom prst="rect">
            <a:avLst/>
          </a:prstGeom>
          <a:noFill/>
          <a:ln>
            <a:noFill/>
          </a:ln>
        </p:spPr>
      </p:pic>
      <p:pic>
        <p:nvPicPr>
          <p:cNvPr id="318" name="Google Shape;318;p47"/>
          <p:cNvPicPr preferRelativeResize="0"/>
          <p:nvPr/>
        </p:nvPicPr>
        <p:blipFill>
          <a:blip r:embed="rId6">
            <a:alphaModFix/>
          </a:blip>
          <a:stretch>
            <a:fillRect/>
          </a:stretch>
        </p:blipFill>
        <p:spPr>
          <a:xfrm>
            <a:off x="6654859" y="5549934"/>
            <a:ext cx="1798661" cy="538932"/>
          </a:xfrm>
          <a:prstGeom prst="rect">
            <a:avLst/>
          </a:prstGeom>
          <a:noFill/>
          <a:ln>
            <a:noFill/>
          </a:ln>
        </p:spPr>
      </p:pic>
      <p:pic>
        <p:nvPicPr>
          <p:cNvPr id="319" name="Google Shape;319;p47"/>
          <p:cNvPicPr preferRelativeResize="0"/>
          <p:nvPr/>
        </p:nvPicPr>
        <p:blipFill>
          <a:blip r:embed="rId7">
            <a:alphaModFix/>
          </a:blip>
          <a:stretch>
            <a:fillRect/>
          </a:stretch>
        </p:blipFill>
        <p:spPr>
          <a:xfrm>
            <a:off x="665600" y="1615175"/>
            <a:ext cx="3578125" cy="2122450"/>
          </a:xfrm>
          <a:prstGeom prst="rect">
            <a:avLst/>
          </a:prstGeom>
          <a:noFill/>
          <a:ln>
            <a:noFill/>
          </a:ln>
        </p:spPr>
      </p:pic>
      <p:cxnSp>
        <p:nvCxnSpPr>
          <p:cNvPr id="320" name="Google Shape;320;p47"/>
          <p:cNvCxnSpPr/>
          <p:nvPr/>
        </p:nvCxnSpPr>
        <p:spPr>
          <a:xfrm>
            <a:off x="1611550" y="2685900"/>
            <a:ext cx="4548000" cy="3570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47"/>
          <p:cNvCxnSpPr/>
          <p:nvPr/>
        </p:nvCxnSpPr>
        <p:spPr>
          <a:xfrm flipH="1" rot="10800000">
            <a:off x="2309875" y="5425375"/>
            <a:ext cx="4154100" cy="197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665610" y="89335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Agenda</a:t>
            </a:r>
            <a:endParaRPr/>
          </a:p>
        </p:txBody>
      </p:sp>
      <p:sp>
        <p:nvSpPr>
          <p:cNvPr id="196" name="Google Shape;196;p30"/>
          <p:cNvSpPr txBox="1"/>
          <p:nvPr>
            <p:ph idx="1" type="body"/>
          </p:nvPr>
        </p:nvSpPr>
        <p:spPr>
          <a:xfrm>
            <a:off x="665175" y="1651000"/>
            <a:ext cx="7477200" cy="4580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Introduction</a:t>
            </a:r>
            <a:endParaRPr/>
          </a:p>
          <a:p>
            <a:pPr indent="-381000" lvl="0" marL="457200" rtl="0" algn="l">
              <a:spcBef>
                <a:spcPts val="0"/>
              </a:spcBef>
              <a:spcAft>
                <a:spcPts val="0"/>
              </a:spcAft>
              <a:buSzPts val="2400"/>
              <a:buChar char="•"/>
            </a:pPr>
            <a:r>
              <a:rPr lang="en-US"/>
              <a:t>Project specification</a:t>
            </a:r>
            <a:endParaRPr/>
          </a:p>
          <a:p>
            <a:pPr indent="-381000" lvl="0" marL="457200" rtl="0" algn="l">
              <a:spcBef>
                <a:spcPts val="0"/>
              </a:spcBef>
              <a:spcAft>
                <a:spcPts val="0"/>
              </a:spcAft>
              <a:buSzPts val="2400"/>
              <a:buChar char="•"/>
            </a:pPr>
            <a:r>
              <a:rPr lang="en-US"/>
              <a:t>Project schedule</a:t>
            </a:r>
            <a:endParaRPr/>
          </a:p>
          <a:p>
            <a:pPr indent="-381000" lvl="0" marL="457200" rtl="0" algn="l">
              <a:spcBef>
                <a:spcPts val="0"/>
              </a:spcBef>
              <a:spcAft>
                <a:spcPts val="0"/>
              </a:spcAft>
              <a:buSzPts val="2400"/>
              <a:buChar char="•"/>
            </a:pPr>
            <a:r>
              <a:rPr lang="en-US"/>
              <a:t>Task allocation</a:t>
            </a:r>
            <a:endParaRPr/>
          </a:p>
          <a:p>
            <a:pPr indent="-381000" lvl="0" marL="457200" rtl="0" algn="l">
              <a:spcBef>
                <a:spcPts val="0"/>
              </a:spcBef>
              <a:spcAft>
                <a:spcPts val="0"/>
              </a:spcAft>
              <a:buSzPts val="2400"/>
              <a:buChar char="•"/>
            </a:pPr>
            <a:r>
              <a:rPr lang="en-US"/>
              <a:t>Data scraping update</a:t>
            </a:r>
            <a:endParaRPr/>
          </a:p>
          <a:p>
            <a:pPr indent="-355600" lvl="1" marL="914400" rtl="0" algn="l">
              <a:spcBef>
                <a:spcPts val="0"/>
              </a:spcBef>
              <a:spcAft>
                <a:spcPts val="0"/>
              </a:spcAft>
              <a:buSzPts val="2000"/>
              <a:buChar char="•"/>
            </a:pPr>
            <a:r>
              <a:rPr lang="en-US"/>
              <a:t>Comparison</a:t>
            </a:r>
            <a:r>
              <a:rPr lang="en-US"/>
              <a:t> of scraping tools</a:t>
            </a:r>
            <a:endParaRPr/>
          </a:p>
          <a:p>
            <a:pPr indent="-355600" lvl="1" marL="914400" rtl="0" algn="l">
              <a:spcBef>
                <a:spcPts val="0"/>
              </a:spcBef>
              <a:spcAft>
                <a:spcPts val="0"/>
              </a:spcAft>
              <a:buSzPts val="2000"/>
              <a:buChar char="•"/>
            </a:pPr>
            <a:r>
              <a:rPr lang="en-US"/>
              <a:t>Scraping steps</a:t>
            </a:r>
            <a:endParaRPr/>
          </a:p>
          <a:p>
            <a:pPr indent="-355600" lvl="1" marL="914400" rtl="0" algn="l">
              <a:spcBef>
                <a:spcPts val="0"/>
              </a:spcBef>
              <a:spcAft>
                <a:spcPts val="0"/>
              </a:spcAft>
              <a:buSzPts val="2000"/>
              <a:buChar char="•"/>
            </a:pPr>
            <a:r>
              <a:rPr lang="en-US"/>
              <a:t>Cleanse</a:t>
            </a:r>
            <a:endParaRPr/>
          </a:p>
          <a:p>
            <a:pPr indent="-381000" lvl="0" marL="457200" rtl="0" algn="l">
              <a:spcBef>
                <a:spcPts val="0"/>
              </a:spcBef>
              <a:spcAft>
                <a:spcPts val="0"/>
              </a:spcAft>
              <a:buSzPts val="2400"/>
              <a:buChar char="•"/>
            </a:pPr>
            <a:r>
              <a:rPr lang="en-US"/>
              <a:t>Data analysis update</a:t>
            </a:r>
            <a:endParaRPr/>
          </a:p>
          <a:p>
            <a:pPr indent="-355600" lvl="1" marL="914400" rtl="0" algn="l">
              <a:spcBef>
                <a:spcPts val="0"/>
              </a:spcBef>
              <a:spcAft>
                <a:spcPts val="0"/>
              </a:spcAft>
              <a:buSzPts val="2000"/>
              <a:buChar char="•"/>
            </a:pPr>
            <a:r>
              <a:rPr lang="en-US"/>
              <a:t>List of questions</a:t>
            </a:r>
            <a:endParaRPr/>
          </a:p>
          <a:p>
            <a:pPr indent="-355600" lvl="1" marL="914400" rtl="0" algn="l">
              <a:spcBef>
                <a:spcPts val="0"/>
              </a:spcBef>
              <a:spcAft>
                <a:spcPts val="0"/>
              </a:spcAft>
              <a:buSzPts val="2000"/>
              <a:buChar char="•"/>
            </a:pPr>
            <a:r>
              <a:rPr lang="en-US"/>
              <a:t>Tableau demo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665610" y="89335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scraping (Visit Date &amp; Travel Types)</a:t>
            </a:r>
            <a:endParaRPr/>
          </a:p>
        </p:txBody>
      </p:sp>
      <p:pic>
        <p:nvPicPr>
          <p:cNvPr id="328" name="Google Shape;328;p48"/>
          <p:cNvPicPr preferRelativeResize="0"/>
          <p:nvPr/>
        </p:nvPicPr>
        <p:blipFill>
          <a:blip r:embed="rId3">
            <a:alphaModFix/>
          </a:blip>
          <a:stretch>
            <a:fillRect/>
          </a:stretch>
        </p:blipFill>
        <p:spPr>
          <a:xfrm>
            <a:off x="468650" y="1596525"/>
            <a:ext cx="3703474" cy="2658900"/>
          </a:xfrm>
          <a:prstGeom prst="rect">
            <a:avLst/>
          </a:prstGeom>
          <a:noFill/>
          <a:ln>
            <a:noFill/>
          </a:ln>
        </p:spPr>
      </p:pic>
      <p:pic>
        <p:nvPicPr>
          <p:cNvPr id="329" name="Google Shape;329;p48"/>
          <p:cNvPicPr preferRelativeResize="0"/>
          <p:nvPr/>
        </p:nvPicPr>
        <p:blipFill>
          <a:blip r:embed="rId4">
            <a:alphaModFix/>
          </a:blip>
          <a:stretch>
            <a:fillRect/>
          </a:stretch>
        </p:blipFill>
        <p:spPr>
          <a:xfrm>
            <a:off x="5059425" y="1673679"/>
            <a:ext cx="3703474" cy="2504596"/>
          </a:xfrm>
          <a:prstGeom prst="rect">
            <a:avLst/>
          </a:prstGeom>
          <a:noFill/>
          <a:ln>
            <a:noFill/>
          </a:ln>
        </p:spPr>
      </p:pic>
      <p:cxnSp>
        <p:nvCxnSpPr>
          <p:cNvPr id="330" name="Google Shape;330;p48"/>
          <p:cNvCxnSpPr/>
          <p:nvPr/>
        </p:nvCxnSpPr>
        <p:spPr>
          <a:xfrm flipH="1" rot="10800000">
            <a:off x="3581200" y="2864900"/>
            <a:ext cx="3384300" cy="984900"/>
          </a:xfrm>
          <a:prstGeom prst="straightConnector1">
            <a:avLst/>
          </a:prstGeom>
          <a:noFill/>
          <a:ln cap="flat" cmpd="sng" w="9525">
            <a:solidFill>
              <a:schemeClr val="dk2"/>
            </a:solidFill>
            <a:prstDash val="solid"/>
            <a:round/>
            <a:headEnd len="med" w="med" type="none"/>
            <a:tailEnd len="med" w="med" type="triangle"/>
          </a:ln>
        </p:spPr>
      </p:cxnSp>
      <p:pic>
        <p:nvPicPr>
          <p:cNvPr id="331" name="Google Shape;331;p48"/>
          <p:cNvPicPr preferRelativeResize="0"/>
          <p:nvPr/>
        </p:nvPicPr>
        <p:blipFill>
          <a:blip r:embed="rId5">
            <a:alphaModFix/>
          </a:blip>
          <a:stretch>
            <a:fillRect/>
          </a:stretch>
        </p:blipFill>
        <p:spPr>
          <a:xfrm>
            <a:off x="725999" y="4455513"/>
            <a:ext cx="3726359" cy="2403187"/>
          </a:xfrm>
          <a:prstGeom prst="rect">
            <a:avLst/>
          </a:prstGeom>
          <a:noFill/>
          <a:ln>
            <a:noFill/>
          </a:ln>
        </p:spPr>
      </p:pic>
      <p:pic>
        <p:nvPicPr>
          <p:cNvPr id="332" name="Google Shape;332;p48"/>
          <p:cNvPicPr preferRelativeResize="0"/>
          <p:nvPr/>
        </p:nvPicPr>
        <p:blipFill>
          <a:blip r:embed="rId6">
            <a:alphaModFix/>
          </a:blip>
          <a:stretch>
            <a:fillRect/>
          </a:stretch>
        </p:blipFill>
        <p:spPr>
          <a:xfrm>
            <a:off x="5036539" y="4354100"/>
            <a:ext cx="3726361" cy="2372080"/>
          </a:xfrm>
          <a:prstGeom prst="rect">
            <a:avLst/>
          </a:prstGeom>
          <a:noFill/>
          <a:ln>
            <a:noFill/>
          </a:ln>
        </p:spPr>
      </p:pic>
      <p:pic>
        <p:nvPicPr>
          <p:cNvPr id="333" name="Google Shape;333;p48"/>
          <p:cNvPicPr preferRelativeResize="0"/>
          <p:nvPr/>
        </p:nvPicPr>
        <p:blipFill>
          <a:blip r:embed="rId7">
            <a:alphaModFix/>
          </a:blip>
          <a:stretch>
            <a:fillRect/>
          </a:stretch>
        </p:blipFill>
        <p:spPr>
          <a:xfrm>
            <a:off x="6764522" y="4545279"/>
            <a:ext cx="2083866" cy="604500"/>
          </a:xfrm>
          <a:prstGeom prst="rect">
            <a:avLst/>
          </a:prstGeom>
          <a:noFill/>
          <a:ln>
            <a:noFill/>
          </a:ln>
        </p:spPr>
      </p:pic>
      <p:cxnSp>
        <p:nvCxnSpPr>
          <p:cNvPr id="334" name="Google Shape;334;p48"/>
          <p:cNvCxnSpPr/>
          <p:nvPr/>
        </p:nvCxnSpPr>
        <p:spPr>
          <a:xfrm flipH="1" rot="10800000">
            <a:off x="3996138" y="5658359"/>
            <a:ext cx="2664900" cy="93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665610" y="89335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scraping (User Rating)</a:t>
            </a:r>
            <a:endParaRPr/>
          </a:p>
        </p:txBody>
      </p:sp>
      <p:pic>
        <p:nvPicPr>
          <p:cNvPr id="341" name="Google Shape;341;p49"/>
          <p:cNvPicPr preferRelativeResize="0"/>
          <p:nvPr/>
        </p:nvPicPr>
        <p:blipFill>
          <a:blip r:embed="rId3">
            <a:alphaModFix/>
          </a:blip>
          <a:stretch>
            <a:fillRect/>
          </a:stretch>
        </p:blipFill>
        <p:spPr>
          <a:xfrm>
            <a:off x="665600" y="1596550"/>
            <a:ext cx="2752775" cy="1930925"/>
          </a:xfrm>
          <a:prstGeom prst="rect">
            <a:avLst/>
          </a:prstGeom>
          <a:noFill/>
          <a:ln>
            <a:noFill/>
          </a:ln>
        </p:spPr>
      </p:pic>
      <p:pic>
        <p:nvPicPr>
          <p:cNvPr id="342" name="Google Shape;342;p49"/>
          <p:cNvPicPr preferRelativeResize="0"/>
          <p:nvPr/>
        </p:nvPicPr>
        <p:blipFill>
          <a:blip r:embed="rId4">
            <a:alphaModFix/>
          </a:blip>
          <a:stretch>
            <a:fillRect/>
          </a:stretch>
        </p:blipFill>
        <p:spPr>
          <a:xfrm>
            <a:off x="486550" y="3959500"/>
            <a:ext cx="4085450" cy="2696999"/>
          </a:xfrm>
          <a:prstGeom prst="rect">
            <a:avLst/>
          </a:prstGeom>
          <a:noFill/>
          <a:ln>
            <a:noFill/>
          </a:ln>
        </p:spPr>
      </p:pic>
      <p:pic>
        <p:nvPicPr>
          <p:cNvPr id="343" name="Google Shape;343;p49"/>
          <p:cNvPicPr preferRelativeResize="0"/>
          <p:nvPr/>
        </p:nvPicPr>
        <p:blipFill>
          <a:blip r:embed="rId5">
            <a:alphaModFix/>
          </a:blip>
          <a:stretch>
            <a:fillRect/>
          </a:stretch>
        </p:blipFill>
        <p:spPr>
          <a:xfrm>
            <a:off x="3160373" y="5682973"/>
            <a:ext cx="1763777" cy="521556"/>
          </a:xfrm>
          <a:prstGeom prst="rect">
            <a:avLst/>
          </a:prstGeom>
          <a:noFill/>
          <a:ln>
            <a:noFill/>
          </a:ln>
        </p:spPr>
      </p:pic>
      <p:pic>
        <p:nvPicPr>
          <p:cNvPr id="344" name="Google Shape;344;p49"/>
          <p:cNvPicPr preferRelativeResize="0"/>
          <p:nvPr/>
        </p:nvPicPr>
        <p:blipFill>
          <a:blip r:embed="rId6">
            <a:alphaModFix/>
          </a:blip>
          <a:stretch>
            <a:fillRect/>
          </a:stretch>
        </p:blipFill>
        <p:spPr>
          <a:xfrm>
            <a:off x="4837700" y="3959500"/>
            <a:ext cx="3906401" cy="2898505"/>
          </a:xfrm>
          <a:prstGeom prst="rect">
            <a:avLst/>
          </a:prstGeom>
          <a:noFill/>
          <a:ln>
            <a:noFill/>
          </a:ln>
        </p:spPr>
      </p:pic>
      <p:cxnSp>
        <p:nvCxnSpPr>
          <p:cNvPr id="345" name="Google Shape;345;p49"/>
          <p:cNvCxnSpPr/>
          <p:nvPr/>
        </p:nvCxnSpPr>
        <p:spPr>
          <a:xfrm>
            <a:off x="1253425" y="2829150"/>
            <a:ext cx="1253400" cy="2345700"/>
          </a:xfrm>
          <a:prstGeom prst="straightConnector1">
            <a:avLst/>
          </a:prstGeom>
          <a:noFill/>
          <a:ln cap="flat" cmpd="sng" w="9525">
            <a:solidFill>
              <a:schemeClr val="dk2"/>
            </a:solidFill>
            <a:prstDash val="solid"/>
            <a:round/>
            <a:headEnd len="med" w="med" type="none"/>
            <a:tailEnd len="med" w="med" type="triangle"/>
          </a:ln>
        </p:spPr>
      </p:cxnSp>
      <p:cxnSp>
        <p:nvCxnSpPr>
          <p:cNvPr id="346" name="Google Shape;346;p49"/>
          <p:cNvCxnSpPr/>
          <p:nvPr/>
        </p:nvCxnSpPr>
        <p:spPr>
          <a:xfrm flipH="1" rot="10800000">
            <a:off x="4369075" y="5497100"/>
            <a:ext cx="2310000" cy="465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681300" y="480472"/>
            <a:ext cx="7781400" cy="888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scraping </a:t>
            </a:r>
            <a:endParaRPr/>
          </a:p>
          <a:p>
            <a:pPr indent="0" lvl="0" marL="0" rtl="0" algn="l">
              <a:spcBef>
                <a:spcPts val="0"/>
              </a:spcBef>
              <a:spcAft>
                <a:spcPts val="0"/>
              </a:spcAft>
              <a:buNone/>
            </a:pPr>
            <a:r>
              <a:rPr lang="en-US"/>
              <a:t>(Review Title, reviews &amp; Helpful votes)</a:t>
            </a:r>
            <a:endParaRPr/>
          </a:p>
        </p:txBody>
      </p:sp>
      <p:pic>
        <p:nvPicPr>
          <p:cNvPr id="353" name="Google Shape;353;p50"/>
          <p:cNvPicPr preferRelativeResize="0"/>
          <p:nvPr/>
        </p:nvPicPr>
        <p:blipFill>
          <a:blip r:embed="rId3">
            <a:alphaModFix/>
          </a:blip>
          <a:stretch>
            <a:fillRect/>
          </a:stretch>
        </p:blipFill>
        <p:spPr>
          <a:xfrm>
            <a:off x="665600" y="1614425"/>
            <a:ext cx="3906401" cy="2601125"/>
          </a:xfrm>
          <a:prstGeom prst="rect">
            <a:avLst/>
          </a:prstGeom>
          <a:noFill/>
          <a:ln>
            <a:noFill/>
          </a:ln>
        </p:spPr>
      </p:pic>
      <p:pic>
        <p:nvPicPr>
          <p:cNvPr id="354" name="Google Shape;354;p50"/>
          <p:cNvPicPr preferRelativeResize="0"/>
          <p:nvPr/>
        </p:nvPicPr>
        <p:blipFill>
          <a:blip r:embed="rId4">
            <a:alphaModFix/>
          </a:blip>
          <a:stretch>
            <a:fillRect/>
          </a:stretch>
        </p:blipFill>
        <p:spPr>
          <a:xfrm>
            <a:off x="4797062" y="1781475"/>
            <a:ext cx="3649926" cy="2434075"/>
          </a:xfrm>
          <a:prstGeom prst="rect">
            <a:avLst/>
          </a:prstGeom>
          <a:noFill/>
          <a:ln>
            <a:noFill/>
          </a:ln>
        </p:spPr>
      </p:pic>
      <p:cxnSp>
        <p:nvCxnSpPr>
          <p:cNvPr id="355" name="Google Shape;355;p50"/>
          <p:cNvCxnSpPr/>
          <p:nvPr/>
        </p:nvCxnSpPr>
        <p:spPr>
          <a:xfrm flipH="1" rot="10800000">
            <a:off x="1754800" y="3079925"/>
            <a:ext cx="716100" cy="26850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p50"/>
          <p:cNvCxnSpPr/>
          <p:nvPr/>
        </p:nvCxnSpPr>
        <p:spPr>
          <a:xfrm flipH="1" rot="10800000">
            <a:off x="5926900" y="3321600"/>
            <a:ext cx="465600" cy="214800"/>
          </a:xfrm>
          <a:prstGeom prst="straightConnector1">
            <a:avLst/>
          </a:prstGeom>
          <a:noFill/>
          <a:ln cap="flat" cmpd="sng" w="9525">
            <a:solidFill>
              <a:schemeClr val="dk2"/>
            </a:solidFill>
            <a:prstDash val="solid"/>
            <a:round/>
            <a:headEnd len="med" w="med" type="none"/>
            <a:tailEnd len="med" w="med" type="triangle"/>
          </a:ln>
        </p:spPr>
      </p:cxnSp>
      <p:pic>
        <p:nvPicPr>
          <p:cNvPr id="357" name="Google Shape;357;p50"/>
          <p:cNvPicPr preferRelativeResize="0"/>
          <p:nvPr/>
        </p:nvPicPr>
        <p:blipFill>
          <a:blip r:embed="rId5">
            <a:alphaModFix/>
          </a:blip>
          <a:stretch>
            <a:fillRect/>
          </a:stretch>
        </p:blipFill>
        <p:spPr>
          <a:xfrm>
            <a:off x="3065050" y="4461499"/>
            <a:ext cx="3327450" cy="2282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txBox="1"/>
          <p:nvPr>
            <p:ph type="ctrTitle"/>
          </p:nvPr>
        </p:nvSpPr>
        <p:spPr>
          <a:xfrm>
            <a:off x="685800" y="2560176"/>
            <a:ext cx="7772400" cy="147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Cleansing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2"/>
          <p:cNvSpPr txBox="1"/>
          <p:nvPr>
            <p:ph type="title"/>
          </p:nvPr>
        </p:nvSpPr>
        <p:spPr>
          <a:xfrm>
            <a:off x="665610" y="89335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Cleansing (User Rating)</a:t>
            </a:r>
            <a:endParaRPr/>
          </a:p>
        </p:txBody>
      </p:sp>
      <p:sp>
        <p:nvSpPr>
          <p:cNvPr id="370" name="Google Shape;370;p52"/>
          <p:cNvSpPr txBox="1"/>
          <p:nvPr/>
        </p:nvSpPr>
        <p:spPr>
          <a:xfrm>
            <a:off x="7232700" y="1497850"/>
            <a:ext cx="1911300" cy="23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Converting the overall rating from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e.g.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50 (raw)</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to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5 (cleanse) </a:t>
            </a:r>
            <a:endParaRPr b="1">
              <a:latin typeface="Calibri"/>
              <a:ea typeface="Calibri"/>
              <a:cs typeface="Calibri"/>
              <a:sym typeface="Calibri"/>
            </a:endParaRPr>
          </a:p>
        </p:txBody>
      </p:sp>
      <p:pic>
        <p:nvPicPr>
          <p:cNvPr id="371" name="Google Shape;371;p52"/>
          <p:cNvPicPr preferRelativeResize="0"/>
          <p:nvPr/>
        </p:nvPicPr>
        <p:blipFill>
          <a:blip r:embed="rId3">
            <a:alphaModFix/>
          </a:blip>
          <a:stretch>
            <a:fillRect/>
          </a:stretch>
        </p:blipFill>
        <p:spPr>
          <a:xfrm>
            <a:off x="665600" y="1497850"/>
            <a:ext cx="6251882" cy="5261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3"/>
          <p:cNvSpPr txBox="1"/>
          <p:nvPr>
            <p:ph type="title"/>
          </p:nvPr>
        </p:nvSpPr>
        <p:spPr>
          <a:xfrm>
            <a:off x="665610" y="89335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Cleansing  (Review Date)</a:t>
            </a:r>
            <a:endParaRPr/>
          </a:p>
        </p:txBody>
      </p:sp>
      <p:pic>
        <p:nvPicPr>
          <p:cNvPr id="378" name="Google Shape;378;p53"/>
          <p:cNvPicPr preferRelativeResize="0"/>
          <p:nvPr/>
        </p:nvPicPr>
        <p:blipFill>
          <a:blip r:embed="rId3">
            <a:alphaModFix/>
          </a:blip>
          <a:stretch>
            <a:fillRect/>
          </a:stretch>
        </p:blipFill>
        <p:spPr>
          <a:xfrm>
            <a:off x="224025" y="1811421"/>
            <a:ext cx="4115200" cy="2628721"/>
          </a:xfrm>
          <a:prstGeom prst="rect">
            <a:avLst/>
          </a:prstGeom>
          <a:noFill/>
          <a:ln>
            <a:noFill/>
          </a:ln>
        </p:spPr>
      </p:pic>
      <p:pic>
        <p:nvPicPr>
          <p:cNvPr id="379" name="Google Shape;379;p53"/>
          <p:cNvPicPr preferRelativeResize="0"/>
          <p:nvPr/>
        </p:nvPicPr>
        <p:blipFill>
          <a:blip r:embed="rId4">
            <a:alphaModFix/>
          </a:blip>
          <a:stretch>
            <a:fillRect/>
          </a:stretch>
        </p:blipFill>
        <p:spPr>
          <a:xfrm>
            <a:off x="4944189" y="1811425"/>
            <a:ext cx="3949111" cy="2519775"/>
          </a:xfrm>
          <a:prstGeom prst="rect">
            <a:avLst/>
          </a:prstGeom>
          <a:noFill/>
          <a:ln>
            <a:noFill/>
          </a:ln>
        </p:spPr>
      </p:pic>
      <p:cxnSp>
        <p:nvCxnSpPr>
          <p:cNvPr id="380" name="Google Shape;380;p53"/>
          <p:cNvCxnSpPr/>
          <p:nvPr/>
        </p:nvCxnSpPr>
        <p:spPr>
          <a:xfrm flipH="1" rot="10800000">
            <a:off x="5926900" y="2936375"/>
            <a:ext cx="1002600" cy="2328000"/>
          </a:xfrm>
          <a:prstGeom prst="straightConnector1">
            <a:avLst/>
          </a:prstGeom>
          <a:noFill/>
          <a:ln cap="flat" cmpd="sng" w="9525">
            <a:solidFill>
              <a:schemeClr val="dk2"/>
            </a:solidFill>
            <a:prstDash val="solid"/>
            <a:round/>
            <a:headEnd len="med" w="med" type="none"/>
            <a:tailEnd len="med" w="med" type="triangle"/>
          </a:ln>
        </p:spPr>
      </p:cxnSp>
      <p:cxnSp>
        <p:nvCxnSpPr>
          <p:cNvPr id="381" name="Google Shape;381;p53"/>
          <p:cNvCxnSpPr/>
          <p:nvPr/>
        </p:nvCxnSpPr>
        <p:spPr>
          <a:xfrm flipH="1" rot="10800000">
            <a:off x="2954500" y="2954250"/>
            <a:ext cx="107400" cy="2274300"/>
          </a:xfrm>
          <a:prstGeom prst="straightConnector1">
            <a:avLst/>
          </a:prstGeom>
          <a:noFill/>
          <a:ln cap="flat" cmpd="sng" w="9525">
            <a:solidFill>
              <a:schemeClr val="dk2"/>
            </a:solidFill>
            <a:prstDash val="solid"/>
            <a:round/>
            <a:headEnd len="med" w="med" type="none"/>
            <a:tailEnd len="med" w="med" type="triangle"/>
          </a:ln>
        </p:spPr>
      </p:cxnSp>
      <p:sp>
        <p:nvSpPr>
          <p:cNvPr id="382" name="Google Shape;382;p53"/>
          <p:cNvSpPr txBox="1"/>
          <p:nvPr/>
        </p:nvSpPr>
        <p:spPr>
          <a:xfrm>
            <a:off x="769950" y="5300175"/>
            <a:ext cx="7781400" cy="8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Convert raw data (e.g. Yesterday, 1 days ago, 2 weeks ago) to </a:t>
            </a:r>
            <a:r>
              <a:rPr b="1" lang="en-US">
                <a:latin typeface="Calibri"/>
                <a:ea typeface="Calibri"/>
                <a:cs typeface="Calibri"/>
                <a:sym typeface="Calibri"/>
              </a:rPr>
              <a:t>MMM YYYY</a:t>
            </a:r>
            <a:r>
              <a:rPr lang="en-US">
                <a:latin typeface="Calibri"/>
                <a:ea typeface="Calibri"/>
                <a:cs typeface="Calibri"/>
                <a:sym typeface="Calibri"/>
              </a:rPr>
              <a:t> format</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4"/>
          <p:cNvSpPr txBox="1"/>
          <p:nvPr>
            <p:ph type="title"/>
          </p:nvPr>
        </p:nvSpPr>
        <p:spPr>
          <a:xfrm>
            <a:off x="665610" y="89335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Cleansing (Duplicate User Reviews)</a:t>
            </a:r>
            <a:endParaRPr/>
          </a:p>
        </p:txBody>
      </p:sp>
      <p:pic>
        <p:nvPicPr>
          <p:cNvPr id="389" name="Google Shape;389;p54"/>
          <p:cNvPicPr preferRelativeResize="0"/>
          <p:nvPr/>
        </p:nvPicPr>
        <p:blipFill>
          <a:blip r:embed="rId3">
            <a:alphaModFix/>
          </a:blip>
          <a:stretch>
            <a:fillRect/>
          </a:stretch>
        </p:blipFill>
        <p:spPr>
          <a:xfrm>
            <a:off x="3585725" y="3897799"/>
            <a:ext cx="5292749" cy="2230775"/>
          </a:xfrm>
          <a:prstGeom prst="rect">
            <a:avLst/>
          </a:prstGeom>
          <a:noFill/>
          <a:ln>
            <a:noFill/>
          </a:ln>
        </p:spPr>
      </p:pic>
      <p:cxnSp>
        <p:nvCxnSpPr>
          <p:cNvPr id="390" name="Google Shape;390;p54"/>
          <p:cNvCxnSpPr/>
          <p:nvPr/>
        </p:nvCxnSpPr>
        <p:spPr>
          <a:xfrm flipH="1" rot="10800000">
            <a:off x="2581525" y="5282225"/>
            <a:ext cx="877500" cy="125400"/>
          </a:xfrm>
          <a:prstGeom prst="straightConnector1">
            <a:avLst/>
          </a:prstGeom>
          <a:noFill/>
          <a:ln cap="flat" cmpd="sng" w="9525">
            <a:solidFill>
              <a:schemeClr val="dk2"/>
            </a:solidFill>
            <a:prstDash val="solid"/>
            <a:round/>
            <a:headEnd len="med" w="med" type="none"/>
            <a:tailEnd len="med" w="med" type="triangle"/>
          </a:ln>
        </p:spPr>
      </p:cxnSp>
      <p:cxnSp>
        <p:nvCxnSpPr>
          <p:cNvPr id="391" name="Google Shape;391;p54"/>
          <p:cNvCxnSpPr/>
          <p:nvPr/>
        </p:nvCxnSpPr>
        <p:spPr>
          <a:xfrm>
            <a:off x="2550325" y="5506325"/>
            <a:ext cx="939900" cy="80400"/>
          </a:xfrm>
          <a:prstGeom prst="straightConnector1">
            <a:avLst/>
          </a:prstGeom>
          <a:noFill/>
          <a:ln cap="flat" cmpd="sng" w="9525">
            <a:solidFill>
              <a:schemeClr val="dk2"/>
            </a:solidFill>
            <a:prstDash val="solid"/>
            <a:round/>
            <a:headEnd len="med" w="med" type="none"/>
            <a:tailEnd len="med" w="med" type="triangle"/>
          </a:ln>
        </p:spPr>
      </p:cxnSp>
      <p:sp>
        <p:nvSpPr>
          <p:cNvPr id="392" name="Google Shape;392;p54"/>
          <p:cNvSpPr txBox="1"/>
          <p:nvPr/>
        </p:nvSpPr>
        <p:spPr>
          <a:xfrm>
            <a:off x="665600" y="5210550"/>
            <a:ext cx="2278500" cy="11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Remove duplicate reviews</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endParaRPr>
              <a:latin typeface="Calibri"/>
              <a:ea typeface="Calibri"/>
              <a:cs typeface="Calibri"/>
              <a:sym typeface="Calibri"/>
            </a:endParaRPr>
          </a:p>
        </p:txBody>
      </p:sp>
      <p:pic>
        <p:nvPicPr>
          <p:cNvPr id="393" name="Google Shape;393;p54"/>
          <p:cNvPicPr preferRelativeResize="0"/>
          <p:nvPr/>
        </p:nvPicPr>
        <p:blipFill>
          <a:blip r:embed="rId4">
            <a:alphaModFix/>
          </a:blip>
          <a:stretch>
            <a:fillRect/>
          </a:stretch>
        </p:blipFill>
        <p:spPr>
          <a:xfrm>
            <a:off x="760000" y="1849324"/>
            <a:ext cx="7592605" cy="1579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5"/>
          <p:cNvSpPr txBox="1"/>
          <p:nvPr>
            <p:ph type="title"/>
          </p:nvPr>
        </p:nvSpPr>
        <p:spPr>
          <a:xfrm>
            <a:off x="665610" y="89335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Hotel</a:t>
            </a:r>
            <a:endParaRPr/>
          </a:p>
        </p:txBody>
      </p:sp>
      <p:sp>
        <p:nvSpPr>
          <p:cNvPr id="400" name="Google Shape;400;p55"/>
          <p:cNvSpPr txBox="1"/>
          <p:nvPr/>
        </p:nvSpPr>
        <p:spPr>
          <a:xfrm>
            <a:off x="681300" y="1612450"/>
            <a:ext cx="7781400" cy="44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Calibri"/>
                <a:ea typeface="Calibri"/>
                <a:cs typeface="Calibri"/>
                <a:sym typeface="Calibri"/>
              </a:rPr>
              <a:t>Consist of:</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Total Hotels Scraped: 56</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Total rows of data retrieved: 54,151</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18 types of data </a:t>
            </a:r>
            <a:endParaRPr sz="2800">
              <a:latin typeface="Calibri"/>
              <a:ea typeface="Calibri"/>
              <a:cs typeface="Calibri"/>
              <a:sym typeface="Calibri"/>
            </a:endParaRPr>
          </a:p>
          <a:p>
            <a:pPr indent="0" lvl="0" marL="457200" rtl="0" algn="l">
              <a:spcBef>
                <a:spcPts val="0"/>
              </a:spcBef>
              <a:spcAft>
                <a:spcPts val="0"/>
              </a:spcAft>
              <a:buNone/>
            </a:pPr>
            <a:r>
              <a:rPr lang="en-US" sz="2800">
                <a:latin typeface="Calibri"/>
                <a:ea typeface="Calibri"/>
                <a:cs typeface="Calibri"/>
                <a:sym typeface="Calibri"/>
              </a:rPr>
              <a:t>(</a:t>
            </a:r>
            <a:r>
              <a:rPr lang="en-US" sz="2800">
                <a:solidFill>
                  <a:schemeClr val="dk1"/>
                </a:solidFill>
                <a:latin typeface="Calibri"/>
                <a:ea typeface="Calibri"/>
                <a:cs typeface="Calibri"/>
                <a:sym typeface="Calibri"/>
              </a:rPr>
              <a:t>Hotel name, </a:t>
            </a:r>
            <a:r>
              <a:rPr lang="en-US" sz="2800">
                <a:latin typeface="Calibri"/>
                <a:ea typeface="Calibri"/>
                <a:cs typeface="Calibri"/>
                <a:sym typeface="Calibri"/>
              </a:rPr>
              <a:t>Hotel overall rating, Hotel location rating, </a:t>
            </a:r>
            <a:r>
              <a:rPr lang="en-US" sz="2800">
                <a:solidFill>
                  <a:schemeClr val="dk1"/>
                </a:solidFill>
                <a:latin typeface="Calibri"/>
                <a:ea typeface="Calibri"/>
                <a:cs typeface="Calibri"/>
                <a:sym typeface="Calibri"/>
              </a:rPr>
              <a:t>Hotel cleanliness rating</a:t>
            </a:r>
            <a:r>
              <a:rPr lang="en-US" sz="2800">
                <a:latin typeface="Calibri"/>
                <a:ea typeface="Calibri"/>
                <a:cs typeface="Calibri"/>
                <a:sym typeface="Calibri"/>
              </a:rPr>
              <a:t>,Hotel service rating ,Hotel Value rating,Hotel Link,Hotel Location, username, user location, Reviewed date, stay date,user rating, review title, review, Helpful vote, Travel type)</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a:p>
            <a:pPr indent="0" lvl="0" marL="457200" rtl="0" algn="l">
              <a:spcBef>
                <a:spcPts val="0"/>
              </a:spcBef>
              <a:spcAft>
                <a:spcPts val="0"/>
              </a:spcAft>
              <a:buNone/>
            </a:pPr>
            <a:r>
              <a:t/>
            </a:r>
            <a:endParaRPr sz="2800">
              <a:latin typeface="Calibri"/>
              <a:ea typeface="Calibri"/>
              <a:cs typeface="Calibri"/>
              <a:sym typeface="Calibri"/>
            </a:endParaRPr>
          </a:p>
          <a:p>
            <a:pPr indent="0" lvl="0" marL="457200" rtl="0" algn="l">
              <a:spcBef>
                <a:spcPts val="0"/>
              </a:spcBef>
              <a:spcAft>
                <a:spcPts val="0"/>
              </a:spcAft>
              <a:buNone/>
            </a:pPr>
            <a:r>
              <a:t/>
            </a:r>
            <a:endParaRPr sz="2800">
              <a:latin typeface="Calibri"/>
              <a:ea typeface="Calibri"/>
              <a:cs typeface="Calibri"/>
              <a:sym typeface="Calibri"/>
            </a:endParaRPr>
          </a:p>
        </p:txBody>
      </p:sp>
      <p:pic>
        <p:nvPicPr>
          <p:cNvPr id="401" name="Google Shape;401;p55"/>
          <p:cNvPicPr preferRelativeResize="0"/>
          <p:nvPr/>
        </p:nvPicPr>
        <p:blipFill>
          <a:blip r:embed="rId3">
            <a:alphaModFix/>
          </a:blip>
          <a:stretch>
            <a:fillRect/>
          </a:stretch>
        </p:blipFill>
        <p:spPr>
          <a:xfrm>
            <a:off x="6471424" y="5388300"/>
            <a:ext cx="2503625" cy="1469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6"/>
          <p:cNvSpPr txBox="1"/>
          <p:nvPr>
            <p:ph type="title"/>
          </p:nvPr>
        </p:nvSpPr>
        <p:spPr>
          <a:xfrm>
            <a:off x="665610" y="89335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Restaurant</a:t>
            </a:r>
            <a:endParaRPr/>
          </a:p>
        </p:txBody>
      </p:sp>
      <p:sp>
        <p:nvSpPr>
          <p:cNvPr id="408" name="Google Shape;408;p56"/>
          <p:cNvSpPr txBox="1"/>
          <p:nvPr/>
        </p:nvSpPr>
        <p:spPr>
          <a:xfrm>
            <a:off x="681300" y="1612450"/>
            <a:ext cx="7781400" cy="44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Calibri"/>
                <a:ea typeface="Calibri"/>
                <a:cs typeface="Calibri"/>
                <a:sym typeface="Calibri"/>
              </a:rPr>
              <a:t>Consist of:</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Total Restaurant Scraped: 60</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Total rows of data retrieved: 32,005</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14 types of data </a:t>
            </a:r>
            <a:endParaRPr sz="2800">
              <a:latin typeface="Calibri"/>
              <a:ea typeface="Calibri"/>
              <a:cs typeface="Calibri"/>
              <a:sym typeface="Calibri"/>
            </a:endParaRPr>
          </a:p>
          <a:p>
            <a:pPr indent="0" lvl="0" marL="457200" rtl="0" algn="l">
              <a:spcBef>
                <a:spcPts val="0"/>
              </a:spcBef>
              <a:spcAft>
                <a:spcPts val="0"/>
              </a:spcAft>
              <a:buNone/>
            </a:pPr>
            <a:r>
              <a:rPr lang="en-US" sz="2800">
                <a:latin typeface="Calibri"/>
                <a:ea typeface="Calibri"/>
                <a:cs typeface="Calibri"/>
                <a:sym typeface="Calibri"/>
              </a:rPr>
              <a:t>(Restaurant, Cuisine, Restaurant Rating, Total Review, Address, Username, User Location, User Rating, Reviewed Date, Date of Visit, Review Title, User Review, Cost, PostalCode)</a:t>
            </a:r>
            <a:endParaRPr sz="2800">
              <a:latin typeface="Calibri"/>
              <a:ea typeface="Calibri"/>
              <a:cs typeface="Calibri"/>
              <a:sym typeface="Calibri"/>
            </a:endParaRPr>
          </a:p>
        </p:txBody>
      </p:sp>
      <p:pic>
        <p:nvPicPr>
          <p:cNvPr id="409" name="Google Shape;409;p56"/>
          <p:cNvPicPr preferRelativeResize="0"/>
          <p:nvPr/>
        </p:nvPicPr>
        <p:blipFill>
          <a:blip r:embed="rId3">
            <a:alphaModFix/>
          </a:blip>
          <a:stretch>
            <a:fillRect/>
          </a:stretch>
        </p:blipFill>
        <p:spPr>
          <a:xfrm>
            <a:off x="6490575" y="5000625"/>
            <a:ext cx="2653425" cy="18573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7"/>
          <p:cNvSpPr txBox="1"/>
          <p:nvPr>
            <p:ph type="title"/>
          </p:nvPr>
        </p:nvSpPr>
        <p:spPr>
          <a:xfrm>
            <a:off x="665485" y="104650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Attraction</a:t>
            </a:r>
            <a:endParaRPr/>
          </a:p>
          <a:p>
            <a:pPr indent="0" lvl="0" marL="0" rtl="0" algn="l">
              <a:spcBef>
                <a:spcPts val="0"/>
              </a:spcBef>
              <a:spcAft>
                <a:spcPts val="0"/>
              </a:spcAft>
              <a:buNone/>
            </a:pPr>
            <a:r>
              <a:t/>
            </a:r>
            <a:endParaRPr/>
          </a:p>
        </p:txBody>
      </p:sp>
      <p:sp>
        <p:nvSpPr>
          <p:cNvPr id="416" name="Google Shape;416;p57"/>
          <p:cNvSpPr txBox="1"/>
          <p:nvPr>
            <p:ph idx="1" type="body"/>
          </p:nvPr>
        </p:nvSpPr>
        <p:spPr>
          <a:xfrm>
            <a:off x="665165" y="1651000"/>
            <a:ext cx="7782000" cy="452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800"/>
              <a:t>Consist of:</a:t>
            </a:r>
            <a:endParaRPr sz="2800"/>
          </a:p>
          <a:p>
            <a:pPr indent="-406400" lvl="0" marL="457200" rtl="0" algn="l">
              <a:spcBef>
                <a:spcPts val="0"/>
              </a:spcBef>
              <a:spcAft>
                <a:spcPts val="0"/>
              </a:spcAft>
              <a:buSzPts val="2800"/>
              <a:buFont typeface="Calibri"/>
              <a:buChar char="-"/>
            </a:pPr>
            <a:r>
              <a:rPr lang="en-US" sz="2800"/>
              <a:t>Total Attractions Scraped: 26</a:t>
            </a:r>
            <a:endParaRPr sz="2800"/>
          </a:p>
          <a:p>
            <a:pPr indent="-406400" lvl="0" marL="457200" rtl="0" algn="l">
              <a:spcBef>
                <a:spcPts val="0"/>
              </a:spcBef>
              <a:spcAft>
                <a:spcPts val="0"/>
              </a:spcAft>
              <a:buSzPts val="2800"/>
              <a:buFont typeface="Calibri"/>
              <a:buChar char="-"/>
            </a:pPr>
            <a:r>
              <a:rPr lang="en-US" sz="2800"/>
              <a:t>Total rows of data retrieved: 38,953</a:t>
            </a:r>
            <a:endParaRPr sz="2800"/>
          </a:p>
          <a:p>
            <a:pPr indent="-406400" lvl="0" marL="457200" rtl="0" algn="l">
              <a:spcBef>
                <a:spcPts val="0"/>
              </a:spcBef>
              <a:spcAft>
                <a:spcPts val="0"/>
              </a:spcAft>
              <a:buSzPts val="2800"/>
              <a:buFont typeface="Calibri"/>
              <a:buChar char="-"/>
            </a:pPr>
            <a:r>
              <a:rPr lang="en-US" sz="2800"/>
              <a:t>16 types of data </a:t>
            </a:r>
            <a:endParaRPr sz="2800"/>
          </a:p>
          <a:p>
            <a:pPr indent="0" lvl="0" marL="457200" rtl="0" algn="l">
              <a:spcBef>
                <a:spcPts val="0"/>
              </a:spcBef>
              <a:spcAft>
                <a:spcPts val="0"/>
              </a:spcAft>
              <a:buClr>
                <a:schemeClr val="dk1"/>
              </a:buClr>
              <a:buSzPts val="1100"/>
              <a:buFont typeface="Arial"/>
              <a:buNone/>
            </a:pPr>
            <a:r>
              <a:rPr lang="en-US" sz="2800"/>
              <a:t>(Attraction Name, Total number of review, Attraction Type, Overall Rating, Attraction Address, Attraction Link, Ranking, Postal Code, User Rating, User Name, User Location, Helpful Vote, Reviewed Date, Date of Visit, Review Title, User Review)</a:t>
            </a:r>
            <a:endParaRPr sz="2800"/>
          </a:p>
          <a:p>
            <a:pPr indent="0" lvl="0" marL="0" rtl="0" algn="l">
              <a:spcBef>
                <a:spcPts val="480"/>
              </a:spcBef>
              <a:spcAft>
                <a:spcPts val="0"/>
              </a:spcAft>
              <a:buNone/>
            </a:pPr>
            <a:r>
              <a:t/>
            </a:r>
            <a:endParaRPr/>
          </a:p>
        </p:txBody>
      </p:sp>
      <p:pic>
        <p:nvPicPr>
          <p:cNvPr id="417" name="Google Shape;417;p57"/>
          <p:cNvPicPr preferRelativeResize="0"/>
          <p:nvPr/>
        </p:nvPicPr>
        <p:blipFill rotWithShape="1">
          <a:blip r:embed="rId3">
            <a:alphaModFix/>
          </a:blip>
          <a:srcRect b="17921" l="14462" r="14434" t="17703"/>
          <a:stretch/>
        </p:blipFill>
        <p:spPr>
          <a:xfrm>
            <a:off x="7622174" y="5506600"/>
            <a:ext cx="1521825" cy="1351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665610" y="893356"/>
            <a:ext cx="7781518" cy="60459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Introduction</a:t>
            </a:r>
            <a:endParaRPr/>
          </a:p>
        </p:txBody>
      </p:sp>
      <p:sp>
        <p:nvSpPr>
          <p:cNvPr id="202" name="Google Shape;202;p31"/>
          <p:cNvSpPr txBox="1"/>
          <p:nvPr>
            <p:ph idx="1" type="body"/>
          </p:nvPr>
        </p:nvSpPr>
        <p:spPr>
          <a:xfrm>
            <a:off x="665165" y="1651000"/>
            <a:ext cx="7781923" cy="4521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i="1" lang="en-US"/>
              <a:t>Our </a:t>
            </a:r>
            <a:r>
              <a:rPr i="1" lang="en-US"/>
              <a:t>project is about learning how to scrap data online, explore the data using visualization tool and then learn data analytics and apply on the </a:t>
            </a:r>
            <a:r>
              <a:rPr i="1" lang="en-US"/>
              <a:t>scraped</a:t>
            </a:r>
            <a:r>
              <a:rPr i="1" lang="en-US"/>
              <a:t> data.</a:t>
            </a:r>
            <a:endParaRPr i="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8"/>
          <p:cNvSpPr txBox="1"/>
          <p:nvPr>
            <p:ph type="ctrTitle"/>
          </p:nvPr>
        </p:nvSpPr>
        <p:spPr>
          <a:xfrm>
            <a:off x="685800" y="2130426"/>
            <a:ext cx="7772400" cy="147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Tableau Story</a:t>
            </a:r>
            <a:endParaRPr/>
          </a:p>
        </p:txBody>
      </p:sp>
      <p:sp>
        <p:nvSpPr>
          <p:cNvPr id="424" name="Google Shape;424;p58"/>
          <p:cNvSpPr txBox="1"/>
          <p:nvPr>
            <p:ph idx="1" type="subTitle"/>
          </p:nvPr>
        </p:nvSpPr>
        <p:spPr>
          <a:xfrm>
            <a:off x="2830800" y="3160450"/>
            <a:ext cx="3482400" cy="786300"/>
          </a:xfrm>
          <a:prstGeom prst="rect">
            <a:avLst/>
          </a:prstGeom>
        </p:spPr>
        <p:txBody>
          <a:bodyPr anchorCtr="0" anchor="t" bIns="45700" lIns="91425" spcFirstLastPara="1" rIns="91425" wrap="square" tIns="45700">
            <a:noAutofit/>
          </a:bodyPr>
          <a:lstStyle/>
          <a:p>
            <a:pPr indent="0" lvl="0" marL="0" rtl="0" algn="ctr">
              <a:spcBef>
                <a:spcPts val="640"/>
              </a:spcBef>
              <a:spcAft>
                <a:spcPts val="0"/>
              </a:spcAft>
              <a:buNone/>
            </a:pPr>
            <a:r>
              <a:rPr lang="en-US"/>
              <a:t>PRESENTATION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665610" y="893356"/>
            <a:ext cx="7781518" cy="60459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Project Specification</a:t>
            </a:r>
            <a:endParaRPr/>
          </a:p>
        </p:txBody>
      </p:sp>
      <p:sp>
        <p:nvSpPr>
          <p:cNvPr id="208" name="Google Shape;208;p32"/>
          <p:cNvSpPr txBox="1"/>
          <p:nvPr>
            <p:ph idx="1" type="body"/>
          </p:nvPr>
        </p:nvSpPr>
        <p:spPr>
          <a:xfrm>
            <a:off x="665165" y="1651000"/>
            <a:ext cx="7782000" cy="45213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chemeClr val="dk1"/>
              </a:buClr>
              <a:buSzPts val="2400"/>
              <a:buChar char="•"/>
            </a:pPr>
            <a:r>
              <a:rPr lang="en-US"/>
              <a:t>Part 1: Data </a:t>
            </a:r>
            <a:r>
              <a:rPr lang="en-US"/>
              <a:t>Scraping</a:t>
            </a:r>
            <a:r>
              <a:rPr lang="en-US"/>
              <a:t> </a:t>
            </a:r>
            <a:endParaRPr/>
          </a:p>
          <a:p>
            <a:pPr indent="-285750" lvl="1" marL="742950" rtl="0" algn="l">
              <a:spcBef>
                <a:spcPts val="0"/>
              </a:spcBef>
              <a:spcAft>
                <a:spcPts val="0"/>
              </a:spcAft>
              <a:buSzPts val="2000"/>
              <a:buChar char="•"/>
            </a:pPr>
            <a:r>
              <a:rPr lang="en-US"/>
              <a:t>Guide on scrapping steps and combined scrapped data</a:t>
            </a:r>
            <a:endParaRPr/>
          </a:p>
          <a:p>
            <a:pPr indent="-457200" lvl="0" marL="457200" rtl="0" algn="l">
              <a:spcBef>
                <a:spcPts val="0"/>
              </a:spcBef>
              <a:spcAft>
                <a:spcPts val="0"/>
              </a:spcAft>
              <a:buSzPts val="2400"/>
              <a:buChar char="•"/>
            </a:pPr>
            <a:r>
              <a:rPr lang="en-US"/>
              <a:t>Part 2: Data Analytics</a:t>
            </a:r>
            <a:endParaRPr/>
          </a:p>
          <a:p>
            <a:pPr indent="-285750" lvl="1" marL="742950" rtl="0" algn="l">
              <a:spcBef>
                <a:spcPts val="0"/>
              </a:spcBef>
              <a:spcAft>
                <a:spcPts val="0"/>
              </a:spcAft>
              <a:buSzPts val="2000"/>
              <a:buChar char="•"/>
            </a:pPr>
            <a:r>
              <a:rPr lang="en-US"/>
              <a:t>Dashboard, a predictive model and a Guide to create and assess the model</a:t>
            </a:r>
            <a:endParaRPr/>
          </a:p>
          <a:p>
            <a:pPr indent="-285750" lvl="1" marL="742950" rtl="0" algn="l">
              <a:spcBef>
                <a:spcPts val="0"/>
              </a:spcBef>
              <a:spcAft>
                <a:spcPts val="0"/>
              </a:spcAft>
              <a:buSzPts val="2000"/>
              <a:buChar char="•"/>
            </a:pPr>
            <a:r>
              <a:rPr lang="en-US"/>
              <a:t>Storyboard</a:t>
            </a:r>
            <a:endParaRPr/>
          </a:p>
          <a:p>
            <a:pPr indent="0" lvl="0" marL="342900" rtl="0" algn="l">
              <a:spcBef>
                <a:spcPts val="48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665610" y="893356"/>
            <a:ext cx="7781400" cy="604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Business Analysis </a:t>
            </a:r>
            <a:endParaRPr/>
          </a:p>
        </p:txBody>
      </p:sp>
      <p:sp>
        <p:nvSpPr>
          <p:cNvPr id="214" name="Google Shape;214;p33"/>
          <p:cNvSpPr txBox="1"/>
          <p:nvPr>
            <p:ph idx="1" type="body"/>
          </p:nvPr>
        </p:nvSpPr>
        <p:spPr>
          <a:xfrm>
            <a:off x="665165" y="1651000"/>
            <a:ext cx="7782000" cy="452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en-US"/>
              <a:t>Tripadvisor’s reviews has been decreasing s</a:t>
            </a:r>
            <a:r>
              <a:rPr i="1" lang="en-US"/>
              <a:t>ince Covid-19 has affected the tourism sector in Singapore where foreign are barred from entering Singapore for leisure trip.</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US"/>
              <a:t> Restriction on businesses in Singapore such as Circuit breaker, different limitation on phases are also the factors which affected the tourism sector from local.</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665610" y="893356"/>
            <a:ext cx="7781400" cy="60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Gantt Chart</a:t>
            </a:r>
            <a:endParaRPr/>
          </a:p>
        </p:txBody>
      </p:sp>
      <p:pic>
        <p:nvPicPr>
          <p:cNvPr id="221" name="Google Shape;221;p34"/>
          <p:cNvPicPr preferRelativeResize="0"/>
          <p:nvPr/>
        </p:nvPicPr>
        <p:blipFill>
          <a:blip r:embed="rId3">
            <a:alphaModFix/>
          </a:blip>
          <a:stretch>
            <a:fillRect/>
          </a:stretch>
        </p:blipFill>
        <p:spPr>
          <a:xfrm>
            <a:off x="1112575" y="1609276"/>
            <a:ext cx="6721301" cy="2730374"/>
          </a:xfrm>
          <a:prstGeom prst="rect">
            <a:avLst/>
          </a:prstGeom>
          <a:noFill/>
          <a:ln>
            <a:noFill/>
          </a:ln>
        </p:spPr>
      </p:pic>
      <p:pic>
        <p:nvPicPr>
          <p:cNvPr id="222" name="Google Shape;222;p34"/>
          <p:cNvPicPr preferRelativeResize="0"/>
          <p:nvPr/>
        </p:nvPicPr>
        <p:blipFill>
          <a:blip r:embed="rId4">
            <a:alphaModFix/>
          </a:blip>
          <a:stretch>
            <a:fillRect/>
          </a:stretch>
        </p:blipFill>
        <p:spPr>
          <a:xfrm>
            <a:off x="1112575" y="4339650"/>
            <a:ext cx="6721301" cy="24799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665610" y="893356"/>
            <a:ext cx="7781518" cy="60459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Task Allocation and Progress</a:t>
            </a:r>
            <a:endParaRPr/>
          </a:p>
        </p:txBody>
      </p:sp>
      <p:sp>
        <p:nvSpPr>
          <p:cNvPr id="228" name="Google Shape;228;p35"/>
          <p:cNvSpPr txBox="1"/>
          <p:nvPr>
            <p:ph idx="1" type="body"/>
          </p:nvPr>
        </p:nvSpPr>
        <p:spPr>
          <a:xfrm>
            <a:off x="681002" y="1598600"/>
            <a:ext cx="7782000" cy="4521300"/>
          </a:xfrm>
          <a:prstGeom prst="rect">
            <a:avLst/>
          </a:prstGeom>
          <a:noFill/>
          <a:ln>
            <a:noFill/>
          </a:ln>
        </p:spPr>
        <p:txBody>
          <a:bodyPr anchorCtr="0" anchor="t" bIns="45700" lIns="91425" spcFirstLastPara="1" rIns="91425" wrap="square" tIns="45700">
            <a:noAutofit/>
          </a:bodyPr>
          <a:lstStyle/>
          <a:p>
            <a:pPr indent="0" lvl="0" marL="342900" rtl="0" algn="l">
              <a:spcBef>
                <a:spcPts val="0"/>
              </a:spcBef>
              <a:spcAft>
                <a:spcPts val="0"/>
              </a:spcAft>
              <a:buNone/>
            </a:pPr>
            <a:r>
              <a:rPr i="1" lang="en-US"/>
              <a:t>ALAN 		Domain: Hotels</a:t>
            </a:r>
            <a:endParaRPr i="1"/>
          </a:p>
          <a:p>
            <a:pPr indent="-190500" lvl="0" marL="342900" rtl="0" algn="l">
              <a:spcBef>
                <a:spcPts val="480"/>
              </a:spcBef>
              <a:spcAft>
                <a:spcPts val="0"/>
              </a:spcAft>
              <a:buClr>
                <a:schemeClr val="dk1"/>
              </a:buClr>
              <a:buSzPts val="2400"/>
              <a:buNone/>
            </a:pPr>
            <a:r>
              <a:t/>
            </a:r>
            <a:endParaRPr/>
          </a:p>
        </p:txBody>
      </p:sp>
      <p:graphicFrame>
        <p:nvGraphicFramePr>
          <p:cNvPr id="229" name="Google Shape;229;p35"/>
          <p:cNvGraphicFramePr/>
          <p:nvPr/>
        </p:nvGraphicFramePr>
        <p:xfrm>
          <a:off x="681000" y="2046638"/>
          <a:ext cx="3000000" cy="3000000"/>
        </p:xfrm>
        <a:graphic>
          <a:graphicData uri="http://schemas.openxmlformats.org/drawingml/2006/table">
            <a:tbl>
              <a:tblPr bandRow="1" firstRow="1">
                <a:noFill/>
                <a:tableStyleId>{35AB90F5-6858-46B3-B574-BA49773AF6EE}</a:tableStyleId>
              </a:tblPr>
              <a:tblGrid>
                <a:gridCol w="6090900"/>
                <a:gridCol w="1795750"/>
              </a:tblGrid>
              <a:tr h="356650">
                <a:tc>
                  <a:txBody>
                    <a:bodyPr/>
                    <a:lstStyle/>
                    <a:p>
                      <a:pPr indent="0" lvl="0" marL="0" marR="0" rtl="0" algn="l">
                        <a:spcBef>
                          <a:spcPts val="0"/>
                        </a:spcBef>
                        <a:spcAft>
                          <a:spcPts val="0"/>
                        </a:spcAft>
                        <a:buNone/>
                      </a:pPr>
                      <a:r>
                        <a:rPr lang="en-US" sz="1800" u="none" cap="none" strike="noStrike"/>
                        <a:t>Task </a:t>
                      </a:r>
                      <a:endParaRPr sz="1800"/>
                    </a:p>
                  </a:txBody>
                  <a:tcPr marT="45725" marB="45725" marR="91450" marL="91450"/>
                </a:tc>
                <a:tc>
                  <a:txBody>
                    <a:bodyPr/>
                    <a:lstStyle/>
                    <a:p>
                      <a:pPr indent="0" lvl="0" marL="0" marR="0" rtl="0" algn="l">
                        <a:spcBef>
                          <a:spcPts val="0"/>
                        </a:spcBef>
                        <a:spcAft>
                          <a:spcPts val="0"/>
                        </a:spcAft>
                        <a:buNone/>
                      </a:pPr>
                      <a:r>
                        <a:rPr lang="en-US" sz="1800"/>
                        <a:t>Progress</a:t>
                      </a:r>
                      <a:endParaRPr sz="1800"/>
                    </a:p>
                  </a:txBody>
                  <a:tcPr marT="45725" marB="45725" marR="91450" marL="91450"/>
                </a:tc>
              </a:tr>
              <a:tr h="624600">
                <a:tc>
                  <a:txBody>
                    <a:bodyPr/>
                    <a:lstStyle/>
                    <a:p>
                      <a:pPr indent="0" lvl="0" marL="0" marR="0" rtl="0" algn="l">
                        <a:spcBef>
                          <a:spcPts val="0"/>
                        </a:spcBef>
                        <a:spcAft>
                          <a:spcPts val="0"/>
                        </a:spcAft>
                        <a:buNone/>
                      </a:pPr>
                      <a:r>
                        <a:rPr i="1" lang="en-US" sz="1800"/>
                        <a:t>Try out different scraping software </a:t>
                      </a:r>
                      <a:endParaRPr i="1" sz="1800"/>
                    </a:p>
                    <a:p>
                      <a:pPr indent="0" lvl="0" marL="0" marR="0" rtl="0" algn="l">
                        <a:spcBef>
                          <a:spcPts val="0"/>
                        </a:spcBef>
                        <a:spcAft>
                          <a:spcPts val="0"/>
                        </a:spcAft>
                        <a:buNone/>
                      </a:pPr>
                      <a:r>
                        <a:rPr i="1" lang="en-US" sz="1800"/>
                        <a:t>(WebHarvy &amp; Scrapstorm)</a:t>
                      </a:r>
                      <a:endParaRPr i="1" sz="1800"/>
                    </a:p>
                  </a:txBody>
                  <a:tcPr marT="45725" marB="45725" marR="91450" marL="91450"/>
                </a:tc>
                <a:tc>
                  <a:txBody>
                    <a:bodyPr/>
                    <a:lstStyle/>
                    <a:p>
                      <a:pPr indent="0" lvl="0" marL="0" marR="0" rtl="0" algn="l">
                        <a:spcBef>
                          <a:spcPts val="0"/>
                        </a:spcBef>
                        <a:spcAft>
                          <a:spcPts val="0"/>
                        </a:spcAft>
                        <a:buNone/>
                      </a:pPr>
                      <a:r>
                        <a:rPr i="1" lang="en-US" sz="1800"/>
                        <a:t>100% </a:t>
                      </a:r>
                      <a:endParaRPr i="1" sz="1800"/>
                    </a:p>
                  </a:txBody>
                  <a:tcPr marT="45725" marB="45725" marR="91450" marL="91450"/>
                </a:tc>
              </a:tr>
              <a:tr h="359800">
                <a:tc>
                  <a:txBody>
                    <a:bodyPr/>
                    <a:lstStyle/>
                    <a:p>
                      <a:pPr indent="0" lvl="0" marL="0" marR="0" rtl="0" algn="l">
                        <a:spcBef>
                          <a:spcPts val="0"/>
                        </a:spcBef>
                        <a:spcAft>
                          <a:spcPts val="0"/>
                        </a:spcAft>
                        <a:buNone/>
                      </a:pPr>
                      <a:r>
                        <a:rPr i="1" lang="en-US" sz="1800"/>
                        <a:t>Scrap a list of HOTELS from Tripadvisor</a:t>
                      </a:r>
                      <a:endParaRPr i="1" sz="1800"/>
                    </a:p>
                  </a:txBody>
                  <a:tcPr marT="45725" marB="45725" marR="91450" marL="91450"/>
                </a:tc>
                <a:tc>
                  <a:txBody>
                    <a:bodyPr/>
                    <a:lstStyle/>
                    <a:p>
                      <a:pPr indent="0" lvl="0" marL="0" marR="0" rtl="0" algn="l">
                        <a:spcBef>
                          <a:spcPts val="0"/>
                        </a:spcBef>
                        <a:spcAft>
                          <a:spcPts val="0"/>
                        </a:spcAft>
                        <a:buNone/>
                      </a:pPr>
                      <a:r>
                        <a:rPr i="1" lang="en-US" sz="1800"/>
                        <a:t>100%</a:t>
                      </a:r>
                      <a:endParaRPr i="1" sz="1800"/>
                    </a:p>
                  </a:txBody>
                  <a:tcPr marT="45725" marB="45725" marR="91450" marL="91450"/>
                </a:tc>
              </a:tr>
              <a:tr h="359800">
                <a:tc>
                  <a:txBody>
                    <a:bodyPr/>
                    <a:lstStyle/>
                    <a:p>
                      <a:pPr indent="0" lvl="0" marL="0" marR="0" rtl="0" algn="l">
                        <a:spcBef>
                          <a:spcPts val="0"/>
                        </a:spcBef>
                        <a:spcAft>
                          <a:spcPts val="0"/>
                        </a:spcAft>
                        <a:buNone/>
                      </a:pPr>
                      <a:r>
                        <a:rPr i="1" lang="en-US" sz="1800"/>
                        <a:t>Scrap individual hotel reviews </a:t>
                      </a:r>
                      <a:endParaRPr i="1" sz="1800"/>
                    </a:p>
                  </a:txBody>
                  <a:tcPr marT="45725" marB="45725" marR="91450" marL="91450"/>
                </a:tc>
                <a:tc>
                  <a:txBody>
                    <a:bodyPr/>
                    <a:lstStyle/>
                    <a:p>
                      <a:pPr indent="0" lvl="0" marL="0" marR="0" rtl="0" algn="l">
                        <a:spcBef>
                          <a:spcPts val="0"/>
                        </a:spcBef>
                        <a:spcAft>
                          <a:spcPts val="0"/>
                        </a:spcAft>
                        <a:buNone/>
                      </a:pPr>
                      <a:r>
                        <a:rPr i="1" lang="en-US" sz="1800"/>
                        <a:t>100%</a:t>
                      </a:r>
                      <a:endParaRPr i="1" sz="1800"/>
                    </a:p>
                  </a:txBody>
                  <a:tcPr marT="45725" marB="45725" marR="91450" marL="91450"/>
                </a:tc>
              </a:tr>
              <a:tr h="359800">
                <a:tc>
                  <a:txBody>
                    <a:bodyPr/>
                    <a:lstStyle/>
                    <a:p>
                      <a:pPr indent="0" lvl="0" marL="0" marR="0" rtl="0" algn="l">
                        <a:spcBef>
                          <a:spcPts val="0"/>
                        </a:spcBef>
                        <a:spcAft>
                          <a:spcPts val="0"/>
                        </a:spcAft>
                        <a:buNone/>
                      </a:pPr>
                      <a:r>
                        <a:rPr i="1" lang="en-US" sz="1800"/>
                        <a:t>Cleanse individual hotel reviews </a:t>
                      </a:r>
                      <a:endParaRPr i="1" sz="1800"/>
                    </a:p>
                  </a:txBody>
                  <a:tcPr marT="45725" marB="45725" marR="91450" marL="91450"/>
                </a:tc>
                <a:tc>
                  <a:txBody>
                    <a:bodyPr/>
                    <a:lstStyle/>
                    <a:p>
                      <a:pPr indent="0" lvl="0" marL="0" marR="0" rtl="0" algn="l">
                        <a:spcBef>
                          <a:spcPts val="0"/>
                        </a:spcBef>
                        <a:spcAft>
                          <a:spcPts val="0"/>
                        </a:spcAft>
                        <a:buNone/>
                      </a:pPr>
                      <a:r>
                        <a:rPr i="1" lang="en-US" sz="1800"/>
                        <a:t>100%</a:t>
                      </a:r>
                      <a:endParaRPr i="1" sz="1800"/>
                    </a:p>
                  </a:txBody>
                  <a:tcPr marT="45725" marB="45725" marR="91450" marL="91450"/>
                </a:tc>
              </a:tr>
              <a:tr h="359800">
                <a:tc>
                  <a:txBody>
                    <a:bodyPr/>
                    <a:lstStyle/>
                    <a:p>
                      <a:pPr indent="0" lvl="0" marL="0" marR="0" rtl="0" algn="l">
                        <a:spcBef>
                          <a:spcPts val="0"/>
                        </a:spcBef>
                        <a:spcAft>
                          <a:spcPts val="0"/>
                        </a:spcAft>
                        <a:buNone/>
                      </a:pPr>
                      <a:r>
                        <a:rPr i="1" lang="en-US" sz="1800"/>
                        <a:t>Importing data into tableau </a:t>
                      </a:r>
                      <a:endParaRPr i="1" sz="1800"/>
                    </a:p>
                  </a:txBody>
                  <a:tcPr marT="45725" marB="45725" marR="91450" marL="91450"/>
                </a:tc>
                <a:tc>
                  <a:txBody>
                    <a:bodyPr/>
                    <a:lstStyle/>
                    <a:p>
                      <a:pPr indent="0" lvl="0" marL="0" marR="0" rtl="0" algn="l">
                        <a:spcBef>
                          <a:spcPts val="0"/>
                        </a:spcBef>
                        <a:spcAft>
                          <a:spcPts val="0"/>
                        </a:spcAft>
                        <a:buNone/>
                      </a:pPr>
                      <a:r>
                        <a:rPr i="1" lang="en-US" sz="1800"/>
                        <a:t>100</a:t>
                      </a:r>
                      <a:r>
                        <a:rPr i="1" lang="en-US" sz="1800"/>
                        <a:t>%</a:t>
                      </a:r>
                      <a:endParaRPr i="1" sz="1800"/>
                    </a:p>
                  </a:txBody>
                  <a:tcPr marT="45725" marB="45725" marR="91450" marL="91450"/>
                </a:tc>
              </a:tr>
              <a:tr h="359800">
                <a:tc>
                  <a:txBody>
                    <a:bodyPr/>
                    <a:lstStyle/>
                    <a:p>
                      <a:pPr indent="0" lvl="0" marL="0" marR="0" rtl="0" algn="l">
                        <a:spcBef>
                          <a:spcPts val="0"/>
                        </a:spcBef>
                        <a:spcAft>
                          <a:spcPts val="0"/>
                        </a:spcAft>
                        <a:buNone/>
                      </a:pPr>
                      <a:r>
                        <a:rPr lang="en-US" sz="1800"/>
                        <a:t>Create questions &amp; chart in tableau</a:t>
                      </a:r>
                      <a:endParaRPr/>
                    </a:p>
                  </a:txBody>
                  <a:tcPr marT="45725" marB="45725" marR="91450" marL="91450"/>
                </a:tc>
                <a:tc>
                  <a:txBody>
                    <a:bodyPr/>
                    <a:lstStyle/>
                    <a:p>
                      <a:pPr indent="0" lvl="0" marL="0" marR="0" rtl="0" algn="l">
                        <a:spcBef>
                          <a:spcPts val="0"/>
                        </a:spcBef>
                        <a:spcAft>
                          <a:spcPts val="0"/>
                        </a:spcAft>
                        <a:buNone/>
                      </a:pPr>
                      <a:r>
                        <a:rPr lang="en-US" sz="1800"/>
                        <a:t>100%</a:t>
                      </a:r>
                      <a:endParaRPr sz="1800"/>
                    </a:p>
                  </a:txBody>
                  <a:tcPr marT="45725" marB="45725" marR="91450" marL="91450"/>
                </a:tc>
              </a:tr>
              <a:tr h="359800">
                <a:tc>
                  <a:txBody>
                    <a:bodyPr/>
                    <a:lstStyle/>
                    <a:p>
                      <a:pPr indent="0" lvl="0" marL="0" marR="0" rtl="0" algn="l">
                        <a:spcBef>
                          <a:spcPts val="0"/>
                        </a:spcBef>
                        <a:spcAft>
                          <a:spcPts val="0"/>
                        </a:spcAft>
                        <a:buNone/>
                      </a:pPr>
                      <a:r>
                        <a:rPr lang="en-US" sz="1800"/>
                        <a:t>Improving questions &amp; chart (Research)</a:t>
                      </a:r>
                      <a:endParaRPr sz="1800"/>
                    </a:p>
                  </a:txBody>
                  <a:tcPr marT="45725" marB="45725" marR="91450" marL="91450"/>
                </a:tc>
                <a:tc>
                  <a:txBody>
                    <a:bodyPr/>
                    <a:lstStyle/>
                    <a:p>
                      <a:pPr indent="0" lvl="0" marL="0" marR="0" rtl="0" algn="l">
                        <a:spcBef>
                          <a:spcPts val="0"/>
                        </a:spcBef>
                        <a:spcAft>
                          <a:spcPts val="0"/>
                        </a:spcAft>
                        <a:buNone/>
                      </a:pPr>
                      <a:r>
                        <a:rPr lang="en-US" sz="1800"/>
                        <a:t>100%</a:t>
                      </a:r>
                      <a:endParaRPr sz="1800"/>
                    </a:p>
                  </a:txBody>
                  <a:tcPr marT="45725" marB="45725" marR="91450" marL="91450"/>
                </a:tc>
              </a:tr>
              <a:tr h="624600">
                <a:tc>
                  <a:txBody>
                    <a:bodyPr/>
                    <a:lstStyle/>
                    <a:p>
                      <a:pPr indent="0" lvl="0" marL="0" rtl="0" algn="l">
                        <a:spcBef>
                          <a:spcPts val="0"/>
                        </a:spcBef>
                        <a:spcAft>
                          <a:spcPts val="0"/>
                        </a:spcAft>
                        <a:buClr>
                          <a:schemeClr val="dk1"/>
                        </a:buClr>
                        <a:buFont typeface="Arial"/>
                        <a:buNone/>
                      </a:pPr>
                      <a:r>
                        <a:rPr lang="en-US" sz="1800"/>
                        <a:t>Dashboard story</a:t>
                      </a:r>
                      <a:endParaRPr sz="1800"/>
                    </a:p>
                    <a:p>
                      <a:pPr indent="0" lvl="0" marL="0" rtl="0" algn="l">
                        <a:spcBef>
                          <a:spcPts val="0"/>
                        </a:spcBef>
                        <a:spcAft>
                          <a:spcPts val="0"/>
                        </a:spcAft>
                        <a:buClr>
                          <a:schemeClr val="dk1"/>
                        </a:buClr>
                        <a:buFont typeface="Arial"/>
                        <a:buNone/>
                      </a:pPr>
                      <a:r>
                        <a:t/>
                      </a:r>
                      <a:endParaRPr sz="1800"/>
                    </a:p>
                  </a:txBody>
                  <a:tcPr marT="45725" marB="45725" marR="91450" marL="91450"/>
                </a:tc>
                <a:tc>
                  <a:txBody>
                    <a:bodyPr/>
                    <a:lstStyle/>
                    <a:p>
                      <a:pPr indent="0" lvl="0" marL="0" marR="0" rtl="0" algn="l">
                        <a:spcBef>
                          <a:spcPts val="0"/>
                        </a:spcBef>
                        <a:spcAft>
                          <a:spcPts val="0"/>
                        </a:spcAft>
                        <a:buNone/>
                      </a:pPr>
                      <a:r>
                        <a:rPr lang="en-US" sz="1800"/>
                        <a:t>100%</a:t>
                      </a:r>
                      <a:endParaRPr sz="1800"/>
                    </a:p>
                  </a:txBody>
                  <a:tcPr marT="45725" marB="45725" marR="91450" marL="914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665610" y="893356"/>
            <a:ext cx="7781518" cy="60459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Task Allocation and Progress</a:t>
            </a:r>
            <a:endParaRPr/>
          </a:p>
        </p:txBody>
      </p:sp>
      <p:sp>
        <p:nvSpPr>
          <p:cNvPr id="235" name="Google Shape;235;p36"/>
          <p:cNvSpPr txBox="1"/>
          <p:nvPr>
            <p:ph idx="1" type="body"/>
          </p:nvPr>
        </p:nvSpPr>
        <p:spPr>
          <a:xfrm>
            <a:off x="681027" y="1585500"/>
            <a:ext cx="7782000" cy="452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en-US"/>
              <a:t>CHIA YEE</a:t>
            </a:r>
            <a:endParaRPr i="1"/>
          </a:p>
          <a:p>
            <a:pPr indent="0" lvl="0" marL="0" rtl="0" algn="l">
              <a:spcBef>
                <a:spcPts val="0"/>
              </a:spcBef>
              <a:spcAft>
                <a:spcPts val="0"/>
              </a:spcAft>
              <a:buClr>
                <a:schemeClr val="dk1"/>
              </a:buClr>
              <a:buSzPts val="1100"/>
              <a:buFont typeface="Arial"/>
              <a:buNone/>
            </a:pPr>
            <a:r>
              <a:rPr i="1" lang="en-US"/>
              <a:t>Domain: Restaurants</a:t>
            </a:r>
            <a:endParaRPr i="1"/>
          </a:p>
        </p:txBody>
      </p:sp>
      <p:graphicFrame>
        <p:nvGraphicFramePr>
          <p:cNvPr id="236" name="Google Shape;236;p36"/>
          <p:cNvGraphicFramePr/>
          <p:nvPr/>
        </p:nvGraphicFramePr>
        <p:xfrm>
          <a:off x="665350" y="2399950"/>
          <a:ext cx="3000000" cy="3000000"/>
        </p:xfrm>
        <a:graphic>
          <a:graphicData uri="http://schemas.openxmlformats.org/drawingml/2006/table">
            <a:tbl>
              <a:tblPr bandRow="1" firstRow="1">
                <a:noFill/>
                <a:tableStyleId>{35AB90F5-6858-46B3-B574-BA49773AF6EE}</a:tableStyleId>
              </a:tblPr>
              <a:tblGrid>
                <a:gridCol w="3890775"/>
                <a:gridCol w="3890775"/>
              </a:tblGrid>
              <a:tr h="365850">
                <a:tc>
                  <a:txBody>
                    <a:bodyPr/>
                    <a:lstStyle/>
                    <a:p>
                      <a:pPr indent="0" lvl="0" marL="0" marR="0" rtl="0" algn="l">
                        <a:spcBef>
                          <a:spcPts val="0"/>
                        </a:spcBef>
                        <a:spcAft>
                          <a:spcPts val="0"/>
                        </a:spcAft>
                        <a:buNone/>
                      </a:pPr>
                      <a:r>
                        <a:rPr lang="en-US" sz="1800"/>
                        <a:t>Task </a:t>
                      </a:r>
                      <a:endParaRPr sz="1800"/>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Progress</a:t>
                      </a:r>
                      <a:endParaRPr sz="1800"/>
                    </a:p>
                  </a:txBody>
                  <a:tcPr marT="45725" marB="45725" marR="91450" marL="91450"/>
                </a:tc>
              </a:tr>
              <a:tr h="370925">
                <a:tc>
                  <a:txBody>
                    <a:bodyPr/>
                    <a:lstStyle/>
                    <a:p>
                      <a:pPr indent="0" lvl="0" marL="0" marR="0" rtl="0" algn="l">
                        <a:spcBef>
                          <a:spcPts val="0"/>
                        </a:spcBef>
                        <a:spcAft>
                          <a:spcPts val="0"/>
                        </a:spcAft>
                        <a:buNone/>
                      </a:pPr>
                      <a:r>
                        <a:rPr i="1" lang="en-US" sz="1800"/>
                        <a:t>Try out different scraping software and choose on one</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tcPr>
                </a:tc>
              </a:tr>
              <a:tr h="370925">
                <a:tc>
                  <a:txBody>
                    <a:bodyPr/>
                    <a:lstStyle/>
                    <a:p>
                      <a:pPr indent="0" lvl="0" marL="0" marR="0" rtl="0" algn="l">
                        <a:spcBef>
                          <a:spcPts val="0"/>
                        </a:spcBef>
                        <a:spcAft>
                          <a:spcPts val="0"/>
                        </a:spcAft>
                        <a:buNone/>
                      </a:pPr>
                      <a:r>
                        <a:rPr i="1" lang="en-US" sz="1800"/>
                        <a:t>Scrap a list of Restaurant from Tripadvisor</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tcPr>
                </a:tc>
              </a:tr>
              <a:tr h="370925">
                <a:tc>
                  <a:txBody>
                    <a:bodyPr/>
                    <a:lstStyle/>
                    <a:p>
                      <a:pPr indent="0" lvl="0" marL="0" marR="0" rtl="0" algn="l">
                        <a:spcBef>
                          <a:spcPts val="0"/>
                        </a:spcBef>
                        <a:spcAft>
                          <a:spcPts val="0"/>
                        </a:spcAft>
                        <a:buNone/>
                      </a:pPr>
                      <a:r>
                        <a:rPr i="1" lang="en-US" sz="1800"/>
                        <a:t>Scrape</a:t>
                      </a:r>
                      <a:r>
                        <a:rPr i="1" lang="en-US" sz="1800"/>
                        <a:t> data from the list of Restaurant</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tcPr>
                </a:tc>
              </a:tr>
              <a:tr h="370925">
                <a:tc>
                  <a:txBody>
                    <a:bodyPr/>
                    <a:lstStyle/>
                    <a:p>
                      <a:pPr indent="0" lvl="0" marL="0" marR="0" rtl="0" algn="l">
                        <a:spcBef>
                          <a:spcPts val="0"/>
                        </a:spcBef>
                        <a:spcAft>
                          <a:spcPts val="0"/>
                        </a:spcAft>
                        <a:buNone/>
                      </a:pPr>
                      <a:r>
                        <a:rPr i="1" lang="en-US" sz="1800"/>
                        <a:t>Cleanse unwanted data  </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tcPr>
                </a:tc>
              </a:tr>
              <a:tr h="370925">
                <a:tc>
                  <a:txBody>
                    <a:bodyPr/>
                    <a:lstStyle/>
                    <a:p>
                      <a:pPr indent="0" lvl="0" marL="0" marR="0" rtl="0" algn="l">
                        <a:spcBef>
                          <a:spcPts val="0"/>
                        </a:spcBef>
                        <a:spcAft>
                          <a:spcPts val="0"/>
                        </a:spcAft>
                        <a:buNone/>
                      </a:pPr>
                      <a:r>
                        <a:rPr i="1" lang="en-US" sz="1800"/>
                        <a:t>Create question</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100%</a:t>
                      </a:r>
                      <a:endParaRPr sz="1800"/>
                    </a:p>
                  </a:txBody>
                  <a:tcPr marT="45725" marB="45725" marR="91450" marL="91450">
                    <a:lnL cap="flat" cmpd="sng" w="12700">
                      <a:solidFill>
                        <a:schemeClr val="lt1"/>
                      </a:solidFill>
                      <a:prstDash val="solid"/>
                      <a:round/>
                      <a:headEnd len="sm" w="sm" type="none"/>
                      <a:tailEnd len="sm" w="sm" type="none"/>
                    </a:lnL>
                  </a:tcPr>
                </a:tc>
              </a:tr>
              <a:tr h="370925">
                <a:tc>
                  <a:txBody>
                    <a:bodyPr/>
                    <a:lstStyle/>
                    <a:p>
                      <a:pPr indent="0" lvl="0" marL="0" marR="0" rtl="0" algn="l">
                        <a:spcBef>
                          <a:spcPts val="0"/>
                        </a:spcBef>
                        <a:spcAft>
                          <a:spcPts val="0"/>
                        </a:spcAft>
                        <a:buNone/>
                      </a:pPr>
                      <a:r>
                        <a:rPr i="1" lang="en-US" sz="1800"/>
                        <a:t>Importing data into tableau </a:t>
                      </a:r>
                      <a:r>
                        <a:rPr lang="en-US" sz="1800"/>
                        <a:t>and create chart</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100%</a:t>
                      </a:r>
                      <a:endParaRPr sz="1800"/>
                    </a:p>
                  </a:txBody>
                  <a:tcPr marT="45725" marB="45725" marR="91450" marL="91450">
                    <a:lnL cap="flat" cmpd="sng" w="12700">
                      <a:solidFill>
                        <a:schemeClr val="lt1"/>
                      </a:solidFill>
                      <a:prstDash val="solid"/>
                      <a:round/>
                      <a:headEnd len="sm" w="sm" type="none"/>
                      <a:tailEnd len="sm" w="sm" type="none"/>
                    </a:lnL>
                  </a:tcPr>
                </a:tc>
              </a:tr>
              <a:tr h="370925">
                <a:tc>
                  <a:txBody>
                    <a:bodyPr/>
                    <a:lstStyle/>
                    <a:p>
                      <a:pPr indent="0" lvl="0" marL="0" marR="0" rtl="0" algn="l">
                        <a:spcBef>
                          <a:spcPts val="0"/>
                        </a:spcBef>
                        <a:spcAft>
                          <a:spcPts val="0"/>
                        </a:spcAft>
                        <a:buNone/>
                      </a:pPr>
                      <a:r>
                        <a:rPr lang="en-US" sz="1800"/>
                        <a:t>Improve question and chart</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100%</a:t>
                      </a:r>
                      <a:endParaRPr sz="1800"/>
                    </a:p>
                  </a:txBody>
                  <a:tcPr marT="45725" marB="45725" marR="91450" marL="91450">
                    <a:lnL cap="flat" cmpd="sng" w="12700">
                      <a:solidFill>
                        <a:schemeClr val="lt1"/>
                      </a:solidFill>
                      <a:prstDash val="solid"/>
                      <a:round/>
                      <a:headEnd len="sm" w="sm" type="none"/>
                      <a:tailEnd len="sm" w="sm" type="none"/>
                    </a:lnL>
                  </a:tcPr>
                </a:tc>
              </a:tr>
              <a:tr h="370925">
                <a:tc>
                  <a:txBody>
                    <a:bodyPr/>
                    <a:lstStyle/>
                    <a:p>
                      <a:pPr indent="0" lvl="0" marL="0" marR="0" rtl="0" algn="l">
                        <a:spcBef>
                          <a:spcPts val="0"/>
                        </a:spcBef>
                        <a:spcAft>
                          <a:spcPts val="0"/>
                        </a:spcAft>
                        <a:buNone/>
                      </a:pPr>
                      <a:r>
                        <a:rPr lang="en-US" sz="1800"/>
                        <a:t>Story</a:t>
                      </a:r>
                      <a:r>
                        <a:rPr lang="en-US" sz="1800"/>
                        <a:t>board</a:t>
                      </a:r>
                      <a:endParaRPr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100%</a:t>
                      </a:r>
                      <a:endParaRPr sz="1800"/>
                    </a:p>
                  </a:txBody>
                  <a:tcPr marT="45725" marB="45725" marR="91450" marL="91450">
                    <a:lnL cap="flat" cmpd="sng" w="12700">
                      <a:solidFill>
                        <a:schemeClr val="lt1"/>
                      </a:solidFill>
                      <a:prstDash val="solid"/>
                      <a:round/>
                      <a:headEnd len="sm" w="sm" type="none"/>
                      <a:tailEnd len="sm" w="sm" type="none"/>
                    </a:ln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665610" y="893356"/>
            <a:ext cx="7781518" cy="60459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Task Allocation and Progress</a:t>
            </a:r>
            <a:endParaRPr/>
          </a:p>
        </p:txBody>
      </p:sp>
      <p:sp>
        <p:nvSpPr>
          <p:cNvPr id="242" name="Google Shape;242;p37"/>
          <p:cNvSpPr txBox="1"/>
          <p:nvPr>
            <p:ph idx="1" type="body"/>
          </p:nvPr>
        </p:nvSpPr>
        <p:spPr>
          <a:xfrm>
            <a:off x="298375" y="1543800"/>
            <a:ext cx="7782000" cy="4674300"/>
          </a:xfrm>
          <a:prstGeom prst="rect">
            <a:avLst/>
          </a:prstGeom>
          <a:noFill/>
          <a:ln>
            <a:noFill/>
          </a:ln>
        </p:spPr>
        <p:txBody>
          <a:bodyPr anchorCtr="0" anchor="t" bIns="45700" lIns="91425" spcFirstLastPara="1" rIns="91425" wrap="square" tIns="45700">
            <a:noAutofit/>
          </a:bodyPr>
          <a:lstStyle/>
          <a:p>
            <a:pPr indent="0" lvl="0" marL="342900" rtl="0" algn="l">
              <a:spcBef>
                <a:spcPts val="0"/>
              </a:spcBef>
              <a:spcAft>
                <a:spcPts val="0"/>
              </a:spcAft>
              <a:buNone/>
            </a:pPr>
            <a:r>
              <a:rPr i="1" lang="en-US"/>
              <a:t>LAI MOI</a:t>
            </a:r>
            <a:endParaRPr i="1"/>
          </a:p>
          <a:p>
            <a:pPr indent="0" lvl="0" marL="342900" rtl="0" algn="l">
              <a:spcBef>
                <a:spcPts val="0"/>
              </a:spcBef>
              <a:spcAft>
                <a:spcPts val="0"/>
              </a:spcAft>
              <a:buNone/>
            </a:pPr>
            <a:r>
              <a:rPr i="1" lang="en-US"/>
              <a:t>Domain: Attractions</a:t>
            </a:r>
            <a:endParaRPr i="1"/>
          </a:p>
          <a:p>
            <a:pPr indent="-190500" lvl="0" marL="342900" rtl="0" algn="l">
              <a:spcBef>
                <a:spcPts val="480"/>
              </a:spcBef>
              <a:spcAft>
                <a:spcPts val="0"/>
              </a:spcAft>
              <a:buClr>
                <a:schemeClr val="dk1"/>
              </a:buClr>
              <a:buSzPts val="2400"/>
              <a:buNone/>
            </a:pPr>
            <a:r>
              <a:t/>
            </a:r>
            <a:endParaRPr/>
          </a:p>
        </p:txBody>
      </p:sp>
      <p:graphicFrame>
        <p:nvGraphicFramePr>
          <p:cNvPr id="243" name="Google Shape;243;p37"/>
          <p:cNvGraphicFramePr/>
          <p:nvPr/>
        </p:nvGraphicFramePr>
        <p:xfrm>
          <a:off x="665588" y="2400700"/>
          <a:ext cx="3000000" cy="3000000"/>
        </p:xfrm>
        <a:graphic>
          <a:graphicData uri="http://schemas.openxmlformats.org/drawingml/2006/table">
            <a:tbl>
              <a:tblPr bandRow="1" firstRow="1">
                <a:noFill/>
                <a:tableStyleId>{35AB90F5-6858-46B3-B574-BA49773AF6EE}</a:tableStyleId>
              </a:tblPr>
              <a:tblGrid>
                <a:gridCol w="5442375"/>
                <a:gridCol w="1705675"/>
              </a:tblGrid>
              <a:tr h="365850">
                <a:tc>
                  <a:txBody>
                    <a:bodyPr/>
                    <a:lstStyle/>
                    <a:p>
                      <a:pPr indent="0" lvl="0" marL="0" marR="0" rtl="0" algn="l">
                        <a:spcBef>
                          <a:spcPts val="0"/>
                        </a:spcBef>
                        <a:spcAft>
                          <a:spcPts val="0"/>
                        </a:spcAft>
                        <a:buNone/>
                      </a:pPr>
                      <a:r>
                        <a:rPr lang="en-US" sz="1800"/>
                        <a:t>Task </a:t>
                      </a:r>
                      <a:endParaRPr sz="1800"/>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Progress</a:t>
                      </a:r>
                      <a:endParaRPr sz="1800"/>
                    </a:p>
                  </a:txBody>
                  <a:tcPr marT="45725" marB="45725" marR="91450" marL="91450">
                    <a:lnB cap="flat" cmpd="sng" w="12700">
                      <a:solidFill>
                        <a:schemeClr val="lt1"/>
                      </a:solidFill>
                      <a:prstDash val="solid"/>
                      <a:round/>
                      <a:headEnd len="sm" w="sm" type="none"/>
                      <a:tailEnd len="sm" w="sm" type="none"/>
                    </a:lnB>
                  </a:tcPr>
                </a:tc>
              </a:tr>
              <a:tr h="370925">
                <a:tc>
                  <a:txBody>
                    <a:bodyPr/>
                    <a:lstStyle/>
                    <a:p>
                      <a:pPr indent="0" lvl="0" marL="0" marR="0" rtl="0" algn="l">
                        <a:spcBef>
                          <a:spcPts val="0"/>
                        </a:spcBef>
                        <a:spcAft>
                          <a:spcPts val="0"/>
                        </a:spcAft>
                        <a:buNone/>
                      </a:pPr>
                      <a:r>
                        <a:rPr i="1" lang="en-US" sz="1800"/>
                        <a:t>Try out different scraping software</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370925">
                <a:tc>
                  <a:txBody>
                    <a:bodyPr/>
                    <a:lstStyle/>
                    <a:p>
                      <a:pPr indent="0" lvl="0" marL="0" marR="0" rtl="0" algn="l">
                        <a:spcBef>
                          <a:spcPts val="0"/>
                        </a:spcBef>
                        <a:spcAft>
                          <a:spcPts val="0"/>
                        </a:spcAft>
                        <a:buNone/>
                      </a:pPr>
                      <a:r>
                        <a:rPr i="1" lang="en-US" sz="1800"/>
                        <a:t>Scrap a list of attraction links from tripadvisor website </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370925">
                <a:tc>
                  <a:txBody>
                    <a:bodyPr/>
                    <a:lstStyle/>
                    <a:p>
                      <a:pPr indent="0" lvl="0" marL="0" marR="0" rtl="0" algn="l">
                        <a:spcBef>
                          <a:spcPts val="0"/>
                        </a:spcBef>
                        <a:spcAft>
                          <a:spcPts val="0"/>
                        </a:spcAft>
                        <a:buNone/>
                      </a:pPr>
                      <a:r>
                        <a:rPr i="1" lang="en-US" sz="1800"/>
                        <a:t>Scrap a list of reviews from each attraction link</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925">
                <a:tc>
                  <a:txBody>
                    <a:bodyPr/>
                    <a:lstStyle/>
                    <a:p>
                      <a:pPr indent="0" lvl="0" marL="0" marR="0" rtl="0" algn="l">
                        <a:spcBef>
                          <a:spcPts val="0"/>
                        </a:spcBef>
                        <a:spcAft>
                          <a:spcPts val="0"/>
                        </a:spcAft>
                        <a:buNone/>
                      </a:pPr>
                      <a:r>
                        <a:rPr i="1" lang="en-US" sz="1800"/>
                        <a:t>Cleanse data</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925">
                <a:tc>
                  <a:txBody>
                    <a:bodyPr/>
                    <a:lstStyle/>
                    <a:p>
                      <a:pPr indent="0" lvl="0" marL="0" marR="0" rtl="0" algn="l">
                        <a:spcBef>
                          <a:spcPts val="0"/>
                        </a:spcBef>
                        <a:spcAft>
                          <a:spcPts val="0"/>
                        </a:spcAft>
                        <a:buNone/>
                      </a:pPr>
                      <a:r>
                        <a:rPr i="1" lang="en-US" sz="1800"/>
                        <a:t>Import data into Tableau</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r>
                        <a:rPr i="1" lang="en-US" sz="1800"/>
                        <a:t>%</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925">
                <a:tc>
                  <a:txBody>
                    <a:bodyPr/>
                    <a:lstStyle/>
                    <a:p>
                      <a:pPr indent="0" lvl="0" marL="0" marR="0" rtl="0" algn="l">
                        <a:spcBef>
                          <a:spcPts val="0"/>
                        </a:spcBef>
                        <a:spcAft>
                          <a:spcPts val="0"/>
                        </a:spcAft>
                        <a:buNone/>
                      </a:pPr>
                      <a:r>
                        <a:rPr i="1" lang="en-US" sz="1800"/>
                        <a:t>Try out different visualisation tools</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925">
                <a:tc>
                  <a:txBody>
                    <a:bodyPr/>
                    <a:lstStyle/>
                    <a:p>
                      <a:pPr indent="0" lvl="0" marL="0" rtl="0" algn="l">
                        <a:spcBef>
                          <a:spcPts val="0"/>
                        </a:spcBef>
                        <a:spcAft>
                          <a:spcPts val="0"/>
                        </a:spcAft>
                        <a:buClr>
                          <a:schemeClr val="dk1"/>
                        </a:buClr>
                        <a:buFont typeface="Arial"/>
                        <a:buNone/>
                      </a:pPr>
                      <a:r>
                        <a:rPr i="1" lang="en-US" sz="1800"/>
                        <a:t>Come out with a list of questions</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i="1" lang="en-US" sz="1800"/>
                        <a:t>100</a:t>
                      </a:r>
                      <a:r>
                        <a:rPr i="1" lang="en-US" sz="1800"/>
                        <a:t>%</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925">
                <a:tc>
                  <a:txBody>
                    <a:bodyPr/>
                    <a:lstStyle/>
                    <a:p>
                      <a:pPr indent="0" lvl="0" marL="0" marR="0" rtl="0" algn="l">
                        <a:spcBef>
                          <a:spcPts val="0"/>
                        </a:spcBef>
                        <a:spcAft>
                          <a:spcPts val="0"/>
                        </a:spcAft>
                        <a:buNone/>
                      </a:pPr>
                      <a:r>
                        <a:rPr i="1" lang="en-US" sz="1800"/>
                        <a:t>Charts and Diagrams </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925">
                <a:tc>
                  <a:txBody>
                    <a:bodyPr/>
                    <a:lstStyle/>
                    <a:p>
                      <a:pPr indent="0" lvl="0" marL="0" marR="0" rtl="0" algn="l">
                        <a:spcBef>
                          <a:spcPts val="0"/>
                        </a:spcBef>
                        <a:spcAft>
                          <a:spcPts val="0"/>
                        </a:spcAft>
                        <a:buNone/>
                      </a:pPr>
                      <a:r>
                        <a:rPr i="1" lang="en-US" sz="1800"/>
                        <a:t>Dashboard</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925">
                <a:tc>
                  <a:txBody>
                    <a:bodyPr/>
                    <a:lstStyle/>
                    <a:p>
                      <a:pPr indent="0" lvl="0" marL="0" marR="0" rtl="0" algn="l">
                        <a:spcBef>
                          <a:spcPts val="0"/>
                        </a:spcBef>
                        <a:spcAft>
                          <a:spcPts val="0"/>
                        </a:spcAft>
                        <a:buNone/>
                      </a:pPr>
                      <a:r>
                        <a:rPr i="1" lang="en-US" sz="1800"/>
                        <a:t>Story</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i="1" lang="en-US" sz="1800"/>
                        <a:t>100%</a:t>
                      </a:r>
                      <a:endParaRPr i="1" sz="18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